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9" r:id="rId1"/>
  </p:sldMasterIdLst>
  <p:notesMasterIdLst>
    <p:notesMasterId r:id="rId46"/>
  </p:notesMasterIdLst>
  <p:handoutMasterIdLst>
    <p:handoutMasterId r:id="rId47"/>
  </p:handoutMasterIdLst>
  <p:sldIdLst>
    <p:sldId id="263" r:id="rId2"/>
    <p:sldId id="257" r:id="rId3"/>
    <p:sldId id="258" r:id="rId4"/>
    <p:sldId id="318" r:id="rId5"/>
    <p:sldId id="259" r:id="rId6"/>
    <p:sldId id="260" r:id="rId7"/>
    <p:sldId id="288" r:id="rId8"/>
    <p:sldId id="289" r:id="rId9"/>
    <p:sldId id="261" r:id="rId10"/>
    <p:sldId id="316" r:id="rId11"/>
    <p:sldId id="287" r:id="rId12"/>
    <p:sldId id="266" r:id="rId13"/>
    <p:sldId id="268" r:id="rId14"/>
    <p:sldId id="269" r:id="rId15"/>
    <p:sldId id="270" r:id="rId16"/>
    <p:sldId id="281" r:id="rId17"/>
    <p:sldId id="294" r:id="rId18"/>
    <p:sldId id="295" r:id="rId19"/>
    <p:sldId id="306" r:id="rId20"/>
    <p:sldId id="262" r:id="rId21"/>
    <p:sldId id="274" r:id="rId22"/>
    <p:sldId id="305" r:id="rId23"/>
    <p:sldId id="286" r:id="rId24"/>
    <p:sldId id="299" r:id="rId25"/>
    <p:sldId id="301" r:id="rId26"/>
    <p:sldId id="300" r:id="rId27"/>
    <p:sldId id="307" r:id="rId28"/>
    <p:sldId id="310" r:id="rId29"/>
    <p:sldId id="284" r:id="rId30"/>
    <p:sldId id="309" r:id="rId31"/>
    <p:sldId id="308" r:id="rId32"/>
    <p:sldId id="312" r:id="rId33"/>
    <p:sldId id="311" r:id="rId34"/>
    <p:sldId id="277" r:id="rId35"/>
    <p:sldId id="303" r:id="rId36"/>
    <p:sldId id="315" r:id="rId37"/>
    <p:sldId id="302" r:id="rId38"/>
    <p:sldId id="273" r:id="rId39"/>
    <p:sldId id="275" r:id="rId40"/>
    <p:sldId id="304" r:id="rId41"/>
    <p:sldId id="314" r:id="rId42"/>
    <p:sldId id="290" r:id="rId43"/>
    <p:sldId id="291" r:id="rId44"/>
    <p:sldId id="26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8" autoAdjust="0"/>
    <p:restoredTop sz="94660"/>
  </p:normalViewPr>
  <p:slideViewPr>
    <p:cSldViewPr snapToGrid="0">
      <p:cViewPr varScale="1">
        <p:scale>
          <a:sx n="89" d="100"/>
          <a:sy n="89" d="100"/>
        </p:scale>
        <p:origin x="298" y="72"/>
      </p:cViewPr>
      <p:guideLst/>
    </p:cSldViewPr>
  </p:slideViewPr>
  <p:notesTextViewPr>
    <p:cViewPr>
      <p:scale>
        <a:sx n="1" d="1"/>
        <a:sy n="1" d="1"/>
      </p:scale>
      <p:origin x="0" y="0"/>
    </p:cViewPr>
  </p:notesTextViewPr>
  <p:sorterViewPr>
    <p:cViewPr>
      <p:scale>
        <a:sx n="100" d="100"/>
        <a:sy n="100" d="100"/>
      </p:scale>
      <p:origin x="0" y="-128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7ED757-D66A-985B-CE2E-ACC9045408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Enforecement Directorate</a:t>
            </a:r>
            <a:endParaRPr lang="en-IN" dirty="0"/>
          </a:p>
        </p:txBody>
      </p:sp>
      <p:sp>
        <p:nvSpPr>
          <p:cNvPr id="3" name="Date Placeholder 2">
            <a:extLst>
              <a:ext uri="{FF2B5EF4-FFF2-40B4-BE49-F238E27FC236}">
                <a16:creationId xmlns:a16="http://schemas.microsoft.com/office/drawing/2014/main" id="{99A48EA6-EF80-B183-5601-05730B5B22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5D7D1-9833-4273-B281-6992B134CF4D}" type="datetimeFigureOut">
              <a:rPr lang="en-IN" smtClean="0"/>
              <a:t>01-04-2024</a:t>
            </a:fld>
            <a:endParaRPr lang="en-IN" dirty="0"/>
          </a:p>
        </p:txBody>
      </p:sp>
      <p:sp>
        <p:nvSpPr>
          <p:cNvPr id="4" name="Footer Placeholder 3">
            <a:extLst>
              <a:ext uri="{FF2B5EF4-FFF2-40B4-BE49-F238E27FC236}">
                <a16:creationId xmlns:a16="http://schemas.microsoft.com/office/drawing/2014/main" id="{05982732-E7EE-F440-D408-DDF0E14473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3E620410-67E9-CBAC-DFC1-DE3A6D0EDD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1B865-19D0-4434-A0B1-09897F1E1D3E}" type="slidenum">
              <a:rPr lang="en-IN" smtClean="0"/>
              <a:t>‹#›</a:t>
            </a:fld>
            <a:endParaRPr lang="en-IN" dirty="0"/>
          </a:p>
        </p:txBody>
      </p:sp>
    </p:spTree>
    <p:extLst>
      <p:ext uri="{BB962C8B-B14F-4D97-AF65-F5344CB8AC3E}">
        <p14:creationId xmlns:p14="http://schemas.microsoft.com/office/powerpoint/2010/main" val="368638135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3T07:34:32.602"/>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Enforecement Directorate</a:t>
            </a:r>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F5D4F-86DE-428F-9423-DB5C1EA9FD5C}" type="datetimeFigureOut">
              <a:rPr lang="en-IN" smtClean="0"/>
              <a:t>01-04-2024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04439-6C14-421A-9E6A-B7A6F7D23A49}" type="slidenum">
              <a:rPr lang="en-IN" smtClean="0"/>
              <a:t>‹#›</a:t>
            </a:fld>
            <a:endParaRPr lang="en-IN" dirty="0"/>
          </a:p>
        </p:txBody>
      </p:sp>
    </p:spTree>
    <p:extLst>
      <p:ext uri="{BB962C8B-B14F-4D97-AF65-F5344CB8AC3E}">
        <p14:creationId xmlns:p14="http://schemas.microsoft.com/office/powerpoint/2010/main" val="3673791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9D2D75-D6CF-4A07-B400-4BCCDD1D361F}" type="datetime1">
              <a:rPr lang="en-IN" smtClean="0"/>
              <a:t>01-04-2024</a:t>
            </a:fld>
            <a:endParaRPr lang="en-IN" dirty="0"/>
          </a:p>
        </p:txBody>
      </p:sp>
      <p:sp>
        <p:nvSpPr>
          <p:cNvPr id="5" name="Footer Placeholder 4"/>
          <p:cNvSpPr>
            <a:spLocks noGrp="1"/>
          </p:cNvSpPr>
          <p:nvPr>
            <p:ph type="ftr" sz="quarter" idx="11"/>
          </p:nvPr>
        </p:nvSpPr>
        <p:spPr/>
        <p:txBody>
          <a:bodyPr/>
          <a:lstStyle/>
          <a:p>
            <a:r>
              <a:rPr lang="en-IN"/>
              <a:t>Enforcement Directorate</a:t>
            </a:r>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53716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928EC-4D0A-468A-9D6A-05584FF7F610}"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071777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90A31-D179-42C9-9456-D1E3B98EEC0C}"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578559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27E6F5-5338-4037-B98F-5370F14D866D}"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7E2F4A55-08B0-404A-A5CE-7002A085FCE7}"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29320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4D9346-4073-4C13-BD79-E8F0F47B89B9}"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183134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047EB4-601E-4FF3-AD8F-3CC62A3E1008}" type="datetime1">
              <a:rPr lang="en-IN" smtClean="0"/>
              <a:t>01-04-2024</a:t>
            </a:fld>
            <a:endParaRPr lang="en-IN" dirty="0"/>
          </a:p>
        </p:txBody>
      </p:sp>
      <p:sp>
        <p:nvSpPr>
          <p:cNvPr id="4" name="Footer Placeholder 3"/>
          <p:cNvSpPr>
            <a:spLocks noGrp="1"/>
          </p:cNvSpPr>
          <p:nvPr>
            <p:ph type="ftr" sz="quarter" idx="11"/>
          </p:nvPr>
        </p:nvSpPr>
        <p:spPr/>
        <p:txBody>
          <a:bodyPr/>
          <a:lstStyle/>
          <a:p>
            <a:r>
              <a:rPr lang="en-IN"/>
              <a:t>Enforcement Directorate</a:t>
            </a:r>
            <a:endParaRPr lang="en-IN" dirty="0"/>
          </a:p>
        </p:txBody>
      </p:sp>
      <p:sp>
        <p:nvSpPr>
          <p:cNvPr id="5" name="Slide Number Placeholder 4"/>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99475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5C4DE3-EDB4-4EEA-B0CB-C4994ABEE6A0}" type="datetime1">
              <a:rPr lang="en-IN" smtClean="0"/>
              <a:t>01-04-2024</a:t>
            </a:fld>
            <a:endParaRPr lang="en-IN" dirty="0"/>
          </a:p>
        </p:txBody>
      </p:sp>
      <p:sp>
        <p:nvSpPr>
          <p:cNvPr id="4" name="Footer Placeholder 3"/>
          <p:cNvSpPr>
            <a:spLocks noGrp="1"/>
          </p:cNvSpPr>
          <p:nvPr>
            <p:ph type="ftr" sz="quarter" idx="11"/>
          </p:nvPr>
        </p:nvSpPr>
        <p:spPr/>
        <p:txBody>
          <a:bodyPr/>
          <a:lstStyle/>
          <a:p>
            <a:r>
              <a:rPr lang="en-IN"/>
              <a:t>Enforcement Directorate</a:t>
            </a:r>
            <a:endParaRPr lang="en-IN" dirty="0"/>
          </a:p>
        </p:txBody>
      </p:sp>
      <p:sp>
        <p:nvSpPr>
          <p:cNvPr id="5" name="Slide Number Placeholder 4"/>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1023204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7419F0-4711-4372-9F08-B5A2190310E6}" type="datetime1">
              <a:rPr lang="en-IN" smtClean="0"/>
              <a:t>01-04-2024</a:t>
            </a:fld>
            <a:endParaRPr lang="en-IN" dirty="0"/>
          </a:p>
        </p:txBody>
      </p:sp>
      <p:sp>
        <p:nvSpPr>
          <p:cNvPr id="5" name="Footer Placeholder 4"/>
          <p:cNvSpPr>
            <a:spLocks noGrp="1"/>
          </p:cNvSpPr>
          <p:nvPr>
            <p:ph type="ftr" sz="quarter" idx="11"/>
          </p:nvPr>
        </p:nvSpPr>
        <p:spPr/>
        <p:txBody>
          <a:bodyPr/>
          <a:lstStyle/>
          <a:p>
            <a:r>
              <a:rPr lang="en-IN"/>
              <a:t>Enforcement Directorate</a:t>
            </a:r>
            <a:endParaRPr lang="en-IN" dirty="0"/>
          </a:p>
        </p:txBody>
      </p:sp>
      <p:sp>
        <p:nvSpPr>
          <p:cNvPr id="6" name="Slide Number Placeholder 5"/>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143208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0639CA1-1295-4056-98E5-821F55D6B0BE}" type="datetime1">
              <a:rPr lang="en-IN" smtClean="0"/>
              <a:t>01-04-2024</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r>
              <a:rPr lang="en-IN"/>
              <a:t>Enforcement Directorate</a:t>
            </a:r>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E2F4A55-08B0-404A-A5CE-7002A085FCE7}" type="slidenum">
              <a:rPr lang="en-IN" smtClean="0"/>
              <a:t>‹#›</a:t>
            </a:fld>
            <a:endParaRPr lang="en-IN" dirty="0"/>
          </a:p>
        </p:txBody>
      </p:sp>
    </p:spTree>
    <p:extLst>
      <p:ext uri="{BB962C8B-B14F-4D97-AF65-F5344CB8AC3E}">
        <p14:creationId xmlns:p14="http://schemas.microsoft.com/office/powerpoint/2010/main" val="121905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F0B32A-52DB-4AE2-A3DB-93D7F5457AF1}" type="datetime1">
              <a:rPr lang="en-IN" smtClean="0"/>
              <a:t>01-04-2024</a:t>
            </a:fld>
            <a:endParaRPr lang="en-IN" dirty="0"/>
          </a:p>
        </p:txBody>
      </p:sp>
      <p:sp>
        <p:nvSpPr>
          <p:cNvPr id="5" name="Footer Placeholder 4"/>
          <p:cNvSpPr>
            <a:spLocks noGrp="1"/>
          </p:cNvSpPr>
          <p:nvPr>
            <p:ph type="ftr" sz="quarter" idx="11"/>
          </p:nvPr>
        </p:nvSpPr>
        <p:spPr/>
        <p:txBody>
          <a:bodyPr/>
          <a:lstStyle/>
          <a:p>
            <a:r>
              <a:rPr lang="en-IN"/>
              <a:t>Enforcement Directorate</a:t>
            </a:r>
            <a:endParaRPr lang="en-IN" dirty="0"/>
          </a:p>
        </p:txBody>
      </p:sp>
      <p:sp>
        <p:nvSpPr>
          <p:cNvPr id="6" name="Slide Number Placeholder 5"/>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151532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AED4CB-B39B-4EAA-9ADB-584A81C3D9B5}" type="datetime1">
              <a:rPr lang="en-IN" smtClean="0"/>
              <a:t>01-04-2024</a:t>
            </a:fld>
            <a:endParaRPr lang="en-IN" dirty="0"/>
          </a:p>
        </p:txBody>
      </p:sp>
      <p:sp>
        <p:nvSpPr>
          <p:cNvPr id="5" name="Footer Placeholder 4"/>
          <p:cNvSpPr>
            <a:spLocks noGrp="1"/>
          </p:cNvSpPr>
          <p:nvPr>
            <p:ph type="ftr" sz="quarter" idx="11"/>
          </p:nvPr>
        </p:nvSpPr>
        <p:spPr/>
        <p:txBody>
          <a:bodyPr/>
          <a:lstStyle/>
          <a:p>
            <a:r>
              <a:rPr lang="en-IN"/>
              <a:t>Enforcement Directorate</a:t>
            </a:r>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335363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E7C8E-818D-4B14-BCB3-9BE06423C52E}"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78488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059D8-70EF-49CF-9CFC-E046BAD313AA}" type="datetime1">
              <a:rPr lang="en-IN" smtClean="0"/>
              <a:t>01-04-2024</a:t>
            </a:fld>
            <a:endParaRPr lang="en-IN" dirty="0"/>
          </a:p>
        </p:txBody>
      </p:sp>
      <p:sp>
        <p:nvSpPr>
          <p:cNvPr id="8" name="Footer Placeholder 7"/>
          <p:cNvSpPr>
            <a:spLocks noGrp="1"/>
          </p:cNvSpPr>
          <p:nvPr>
            <p:ph type="ftr" sz="quarter" idx="11"/>
          </p:nvPr>
        </p:nvSpPr>
        <p:spPr/>
        <p:txBody>
          <a:bodyPr/>
          <a:lstStyle/>
          <a:p>
            <a:r>
              <a:rPr lang="en-IN"/>
              <a:t>Enforcement Directorate</a:t>
            </a:r>
            <a:endParaRPr lang="en-IN" dirty="0"/>
          </a:p>
        </p:txBody>
      </p:sp>
      <p:sp>
        <p:nvSpPr>
          <p:cNvPr id="9" name="Slide Number Placeholder 8"/>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2852623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215AEB-C171-41A5-B88E-47F8EEEF90A6}" type="datetime1">
              <a:rPr lang="en-IN" smtClean="0"/>
              <a:t>01-04-2024</a:t>
            </a:fld>
            <a:endParaRPr lang="en-IN" dirty="0"/>
          </a:p>
        </p:txBody>
      </p:sp>
      <p:sp>
        <p:nvSpPr>
          <p:cNvPr id="4" name="Footer Placeholder 3"/>
          <p:cNvSpPr>
            <a:spLocks noGrp="1"/>
          </p:cNvSpPr>
          <p:nvPr>
            <p:ph type="ftr" sz="quarter" idx="11"/>
          </p:nvPr>
        </p:nvSpPr>
        <p:spPr/>
        <p:txBody>
          <a:bodyPr/>
          <a:lstStyle/>
          <a:p>
            <a:r>
              <a:rPr lang="en-IN"/>
              <a:t>Enforcement Directorate</a:t>
            </a:r>
            <a:endParaRPr lang="en-IN" dirty="0"/>
          </a:p>
        </p:txBody>
      </p:sp>
      <p:sp>
        <p:nvSpPr>
          <p:cNvPr id="5" name="Slide Number Placeholder 4"/>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45257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B2A4E15-BFB2-49A0-A312-4A75DABDD60E}" type="datetime1">
              <a:rPr lang="en-IN" smtClean="0"/>
              <a:t>01-04-2024</a:t>
            </a:fld>
            <a:endParaRPr lang="en-IN" dirty="0"/>
          </a:p>
        </p:txBody>
      </p:sp>
      <p:sp>
        <p:nvSpPr>
          <p:cNvPr id="3" name="Footer Placeholder 2"/>
          <p:cNvSpPr>
            <a:spLocks noGrp="1"/>
          </p:cNvSpPr>
          <p:nvPr>
            <p:ph type="ftr" sz="quarter" idx="11"/>
          </p:nvPr>
        </p:nvSpPr>
        <p:spPr/>
        <p:txBody>
          <a:bodyPr/>
          <a:lstStyle/>
          <a:p>
            <a:r>
              <a:rPr lang="en-IN"/>
              <a:t>Enforcement Directorate</a:t>
            </a:r>
            <a:endParaRPr lang="en-IN" dirty="0"/>
          </a:p>
        </p:txBody>
      </p:sp>
      <p:sp>
        <p:nvSpPr>
          <p:cNvPr id="4" name="Slide Number Placeholder 3"/>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166284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6287E2-6ECE-4CE4-8BEB-F804F843E48E}"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7055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F881E5-8A07-427F-84D7-D42051EDFADD}" type="datetime1">
              <a:rPr lang="en-IN" smtClean="0"/>
              <a:t>01-04-2024</a:t>
            </a:fld>
            <a:endParaRPr lang="en-IN" dirty="0"/>
          </a:p>
        </p:txBody>
      </p:sp>
      <p:sp>
        <p:nvSpPr>
          <p:cNvPr id="6" name="Footer Placeholder 5"/>
          <p:cNvSpPr>
            <a:spLocks noGrp="1"/>
          </p:cNvSpPr>
          <p:nvPr>
            <p:ph type="ftr" sz="quarter" idx="11"/>
          </p:nvPr>
        </p:nvSpPr>
        <p:spPr/>
        <p:txBody>
          <a:bodyPr/>
          <a:lstStyle/>
          <a:p>
            <a:r>
              <a:rPr lang="en-IN"/>
              <a:t>Enforcement Directorate</a:t>
            </a:r>
            <a:endParaRPr lang="en-IN" dirty="0"/>
          </a:p>
        </p:txBody>
      </p:sp>
      <p:sp>
        <p:nvSpPr>
          <p:cNvPr id="7" name="Slide Number Placeholder 6"/>
          <p:cNvSpPr>
            <a:spLocks noGrp="1"/>
          </p:cNvSpPr>
          <p:nvPr>
            <p:ph type="sldNum" sz="quarter" idx="12"/>
          </p:nvPr>
        </p:nvSpPr>
        <p:spPr/>
        <p:txBody>
          <a:bodyPr/>
          <a:lstStyle/>
          <a:p>
            <a:fld id="{7E2F4A55-08B0-404A-A5CE-7002A085FCE7}" type="slidenum">
              <a:rPr lang="en-IN" smtClean="0"/>
              <a:t>‹#›</a:t>
            </a:fld>
            <a:endParaRPr lang="en-IN" dirty="0"/>
          </a:p>
        </p:txBody>
      </p:sp>
    </p:spTree>
    <p:extLst>
      <p:ext uri="{BB962C8B-B14F-4D97-AF65-F5344CB8AC3E}">
        <p14:creationId xmlns:p14="http://schemas.microsoft.com/office/powerpoint/2010/main" val="279841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D28CCC-52C8-4E81-8DA6-BD8C5778294F}" type="datetime1">
              <a:rPr lang="en-IN" smtClean="0"/>
              <a:t>01-04-2024</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IN"/>
              <a:t>Enforcement Directorate</a:t>
            </a:r>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E2F4A55-08B0-404A-A5CE-7002A085FCE7}" type="slidenum">
              <a:rPr lang="en-IN" smtClean="0"/>
              <a:t>‹#›</a:t>
            </a:fld>
            <a:endParaRPr lang="en-IN" dirty="0"/>
          </a:p>
        </p:txBody>
      </p:sp>
    </p:spTree>
    <p:extLst>
      <p:ext uri="{BB962C8B-B14F-4D97-AF65-F5344CB8AC3E}">
        <p14:creationId xmlns:p14="http://schemas.microsoft.com/office/powerpoint/2010/main" val="1065732722"/>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4DA369-9F17-ACBE-8DCD-D7C7842BF53A}"/>
              </a:ext>
            </a:extLst>
          </p:cNvPr>
          <p:cNvSpPr txBox="1"/>
          <p:nvPr/>
        </p:nvSpPr>
        <p:spPr>
          <a:xfrm>
            <a:off x="7464635" y="4203521"/>
            <a:ext cx="4502989" cy="1971374"/>
          </a:xfrm>
          <a:prstGeom prst="rect">
            <a:avLst/>
          </a:prstGeom>
          <a:noFill/>
        </p:spPr>
        <p:txBody>
          <a:bodyPr wrap="square" rtlCol="0">
            <a:spAutoFit/>
          </a:bodyPr>
          <a:lstStyle/>
          <a:p>
            <a:pPr algn="just">
              <a:lnSpc>
                <a:spcPct val="107000"/>
              </a:lnSpc>
              <a:spcAft>
                <a:spcPts val="800"/>
              </a:spcAft>
            </a:pPr>
            <a:r>
              <a:rPr lang="en-IN" b="1" u="sng" dirty="0">
                <a:ln w="0"/>
                <a:effectLst>
                  <a:outerShdw blurRad="38100" dist="19050" dir="2700000" algn="tl" rotWithShape="0">
                    <a:schemeClr val="dk1">
                      <a:alpha val="40000"/>
                    </a:schemeClr>
                  </a:outerShdw>
                  <a:reflection blurRad="6350" stA="50000" endPos="20000" dir="5400000" sy="-100000" algn="bl" rotWithShape="0"/>
                </a:effectLst>
                <a:latin typeface="Lucida Calligraphy" panose="03010101010101010101" pitchFamily="66" charset="0"/>
                <a:ea typeface="Calibri" panose="020F0502020204030204" pitchFamily="34" charset="0"/>
              </a:rPr>
              <a:t>GUIDANCE  OF</a:t>
            </a:r>
            <a:r>
              <a:rPr lang="en-IN" b="1" u="sng" kern="100" dirty="0">
                <a:ln w="0"/>
                <a:effectLst>
                  <a:outerShdw blurRad="38100" dist="19050" dir="2700000" algn="tl" rotWithShape="0">
                    <a:schemeClr val="dk1">
                      <a:alpha val="40000"/>
                    </a:schemeClr>
                  </a:outerShdw>
                  <a:reflection blurRad="6350" stA="50000" endPos="20000" dir="5400000" sy="-100000" algn="bl" rotWithShape="0"/>
                </a:effectLst>
                <a:latin typeface="Lucida Calligraphy" panose="03010101010101010101" pitchFamily="66" charset="0"/>
                <a:ea typeface="Calibri" panose="020F0502020204030204" pitchFamily="34" charset="0"/>
                <a:cs typeface="Latha" panose="020B0604020202020204" pitchFamily="34" charset="0"/>
              </a:rPr>
              <a:t> :</a:t>
            </a:r>
          </a:p>
          <a:p>
            <a:pPr algn="just">
              <a:lnSpc>
                <a:spcPct val="107000"/>
              </a:lnSpc>
              <a:spcAft>
                <a:spcPts val="800"/>
              </a:spcAft>
            </a:pPr>
            <a:r>
              <a:rPr lang="en-IN" sz="1600"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Prof</a:t>
            </a:r>
            <a:r>
              <a:rPr lang="en-IN" sz="1800"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 </a:t>
            </a:r>
            <a:r>
              <a:rPr lang="en-IN" sz="1800" b="1"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A. MARY ASHA M.SC., M.Phil.,</a:t>
            </a:r>
          </a:p>
          <a:p>
            <a:pPr algn="just">
              <a:lnSpc>
                <a:spcPct val="107000"/>
              </a:lnSpc>
              <a:spcAft>
                <a:spcPts val="800"/>
              </a:spcAft>
            </a:pPr>
            <a:r>
              <a:rPr lang="en-IN"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Asst.Professor,</a:t>
            </a:r>
          </a:p>
          <a:p>
            <a:pPr algn="just">
              <a:lnSpc>
                <a:spcPct val="107000"/>
              </a:lnSpc>
              <a:spcAft>
                <a:spcPts val="800"/>
              </a:spcAft>
            </a:pPr>
            <a:r>
              <a:rPr lang="en-IN" sz="1800"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Department of Computer Science, </a:t>
            </a:r>
          </a:p>
          <a:p>
            <a:pPr algn="just">
              <a:lnSpc>
                <a:spcPct val="107000"/>
              </a:lnSpc>
              <a:spcAft>
                <a:spcPts val="800"/>
              </a:spcAft>
            </a:pPr>
            <a:r>
              <a:rPr lang="en-IN" kern="100" dirty="0">
                <a:ln w="0"/>
                <a:effectLst>
                  <a:outerShdw blurRad="38100" dist="19050" dir="2700000" algn="tl" rotWithShape="0">
                    <a:schemeClr val="dk1">
                      <a:alpha val="40000"/>
                    </a:schemeClr>
                  </a:outerShdw>
                  <a:reflection blurRad="6350" stA="50000" endPos="20000" dir="5400000" sy="-100000" algn="bl" rotWithShape="0"/>
                </a:effectLst>
                <a:latin typeface="Times New Roman" panose="02020603050405020304" pitchFamily="18" charset="0"/>
                <a:ea typeface="Calibri" panose="020F0502020204030204" pitchFamily="34" charset="0"/>
                <a:cs typeface="Latha" panose="020B0604020202020204" pitchFamily="34" charset="0"/>
              </a:rPr>
              <a:t>Loyola College, Vetavalam</a:t>
            </a:r>
            <a:endParaRPr lang="en-IN" sz="1800" kern="100" dirty="0">
              <a:ln w="0"/>
              <a:effectLst>
                <a:outerShdw blurRad="38100" dist="19050" dir="2700000" algn="tl" rotWithShape="0">
                  <a:schemeClr val="dk1">
                    <a:alpha val="40000"/>
                  </a:schemeClr>
                </a:outerShdw>
                <a:reflection blurRad="6350" stA="50000" endPos="20000" dir="5400000" sy="-100000" algn="bl" rotWithShape="0"/>
              </a:effectLst>
              <a:latin typeface="Calibri" panose="020F0502020204030204" pitchFamily="34" charset="0"/>
              <a:ea typeface="Calibri" panose="020F0502020204030204" pitchFamily="34" charset="0"/>
              <a:cs typeface="Latha" panose="020B0604020202020204" pitchFamily="34" charset="0"/>
            </a:endParaRPr>
          </a:p>
        </p:txBody>
      </p:sp>
      <p:sp>
        <p:nvSpPr>
          <p:cNvPr id="2" name="TextBox 1">
            <a:extLst>
              <a:ext uri="{FF2B5EF4-FFF2-40B4-BE49-F238E27FC236}">
                <a16:creationId xmlns:a16="http://schemas.microsoft.com/office/drawing/2014/main" id="{2B43A7DB-32BA-9D0D-2045-4D10D2EC0F5E}"/>
              </a:ext>
            </a:extLst>
          </p:cNvPr>
          <p:cNvSpPr txBox="1"/>
          <p:nvPr/>
        </p:nvSpPr>
        <p:spPr>
          <a:xfrm>
            <a:off x="796504" y="4974566"/>
            <a:ext cx="4275828" cy="923330"/>
          </a:xfrm>
          <a:prstGeom prst="rect">
            <a:avLst/>
          </a:prstGeom>
          <a:noFill/>
        </p:spPr>
        <p:txBody>
          <a:bodyPr wrap="square" rtlCol="0">
            <a:spAutoFit/>
          </a:bodyPr>
          <a:lstStyle/>
          <a:p>
            <a:pPr algn="ctr"/>
            <a:r>
              <a:rPr lang="en-IN" b="1" dirty="0">
                <a:ln w="12700">
                  <a:solidFill>
                    <a:schemeClr val="accent3">
                      <a:lumMod val="50000"/>
                    </a:schemeClr>
                  </a:solidFill>
                  <a:prstDash val="solid"/>
                </a:ln>
                <a:effectLst>
                  <a:glow rad="63500">
                    <a:schemeClr val="accent6">
                      <a:satMod val="175000"/>
                      <a:alpha val="40000"/>
                    </a:schemeClr>
                  </a:glow>
                  <a:innerShdw blurRad="177800">
                    <a:schemeClr val="accent3">
                      <a:lumMod val="50000"/>
                    </a:schemeClr>
                  </a:innerShdw>
                </a:effectLst>
                <a:latin typeface="Blackadder ITC" panose="04020505051007020D02" pitchFamily="82" charset="0"/>
              </a:rPr>
              <a:t>By</a:t>
            </a:r>
          </a:p>
          <a:p>
            <a:pPr algn="ctr"/>
            <a:endParaRPr lang="en-IN" dirty="0">
              <a:effectLst>
                <a:glow rad="63500">
                  <a:schemeClr val="accent6">
                    <a:satMod val="175000"/>
                    <a:alpha val="40000"/>
                  </a:schemeClr>
                </a:glow>
                <a:innerShdw blurRad="177800">
                  <a:schemeClr val="accent3">
                    <a:lumMod val="50000"/>
                  </a:schemeClr>
                </a:innerShdw>
              </a:effectLst>
              <a:latin typeface="Blackadder ITC" panose="04020505051007020D02" pitchFamily="82" charset="0"/>
            </a:endParaRPr>
          </a:p>
          <a:p>
            <a:r>
              <a:rPr lang="en-IN" dirty="0">
                <a:latin typeface="Times New Roman" panose="02020603050405020304" pitchFamily="18" charset="0"/>
                <a:cs typeface="Times New Roman" panose="02020603050405020304" pitchFamily="18" charset="0"/>
              </a:rPr>
              <a:t>Parasuraman D [23021U18028] [21UCS18]</a:t>
            </a:r>
          </a:p>
        </p:txBody>
      </p:sp>
      <p:sp>
        <p:nvSpPr>
          <p:cNvPr id="5" name="TextBox 4">
            <a:extLst>
              <a:ext uri="{FF2B5EF4-FFF2-40B4-BE49-F238E27FC236}">
                <a16:creationId xmlns:a16="http://schemas.microsoft.com/office/drawing/2014/main" id="{2155A6F2-6889-C24A-E236-F957250D4193}"/>
              </a:ext>
            </a:extLst>
          </p:cNvPr>
          <p:cNvSpPr txBox="1"/>
          <p:nvPr/>
        </p:nvSpPr>
        <p:spPr>
          <a:xfrm>
            <a:off x="2142136" y="2389864"/>
            <a:ext cx="7269283" cy="650947"/>
          </a:xfrm>
          <a:prstGeom prst="rect">
            <a:avLst/>
          </a:prstGeom>
          <a:noFill/>
        </p:spPr>
        <p:txBody>
          <a:bodyPr wrap="square" rtlCol="0">
            <a:spAutoFit/>
          </a:bodyPr>
          <a:lstStyle/>
          <a:p>
            <a:pPr algn="ctr">
              <a:lnSpc>
                <a:spcPct val="107000"/>
              </a:lnSpc>
              <a:spcAft>
                <a:spcPts val="800"/>
              </a:spcAft>
            </a:pPr>
            <a:r>
              <a:rPr lang="en-IN" sz="3600" dirty="0">
                <a:ln w="0"/>
                <a:effectLst>
                  <a:glow rad="228600">
                    <a:schemeClr val="accent3">
                      <a:satMod val="175000"/>
                      <a:alpha val="40000"/>
                    </a:schemeClr>
                  </a:glow>
                  <a:reflection blurRad="6350" stA="53000" endA="300" endPos="35500" dir="5400000" sy="-90000" algn="bl" rotWithShape="0"/>
                </a:effectLst>
                <a:latin typeface="Bauhaus 93" panose="04030905020B02020C02" pitchFamily="82" charset="0"/>
                <a:ea typeface="Calibri" panose="020F0502020204030204" pitchFamily="34" charset="0"/>
              </a:rPr>
              <a:t>Department Of Computer Science</a:t>
            </a:r>
            <a:endParaRPr lang="en-IN" sz="3600" kern="100" dirty="0">
              <a:ln w="0"/>
              <a:effectLst>
                <a:glow rad="228600">
                  <a:schemeClr val="accent3">
                    <a:satMod val="175000"/>
                    <a:alpha val="40000"/>
                  </a:schemeClr>
                </a:glow>
                <a:reflection blurRad="6350" stA="53000" endA="300" endPos="35500" dir="5400000" sy="-90000" algn="bl" rotWithShape="0"/>
              </a:effectLst>
              <a:latin typeface="Bauhaus 93" panose="04030905020B02020C02" pitchFamily="82"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914418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CC53001-22AA-4EBA-75E6-3EA65E08DB52}"/>
              </a:ext>
            </a:extLst>
          </p:cNvPr>
          <p:cNvSpPr>
            <a:spLocks noGrp="1"/>
          </p:cNvSpPr>
          <p:nvPr>
            <p:ph type="title"/>
          </p:nvPr>
        </p:nvSpPr>
        <p:spPr/>
        <p:txBody>
          <a:bodyPr/>
          <a:lstStyle/>
          <a:p>
            <a:r>
              <a:rPr lang="en-IN" sz="3600" b="1" i="0" u="none" strike="noStrike"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MODULES</a:t>
            </a:r>
            <a:endPar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Text Placeholder 12">
            <a:extLst>
              <a:ext uri="{FF2B5EF4-FFF2-40B4-BE49-F238E27FC236}">
                <a16:creationId xmlns:a16="http://schemas.microsoft.com/office/drawing/2014/main" id="{48F7327D-5352-E958-311B-F12C0365E0A5}"/>
              </a:ext>
            </a:extLst>
          </p:cNvPr>
          <p:cNvSpPr>
            <a:spLocks noGrp="1"/>
          </p:cNvSpPr>
          <p:nvPr>
            <p:ph type="body" idx="1"/>
          </p:nvPr>
        </p:nvSpPr>
        <p:spPr>
          <a:xfrm>
            <a:off x="793335" y="2241982"/>
            <a:ext cx="4693915" cy="693135"/>
          </a:xfrm>
          <a:solidFill>
            <a:srgbClr val="0070C0"/>
          </a:solidFill>
          <a:effectLst>
            <a:glow rad="139700">
              <a:schemeClr val="accent5">
                <a:satMod val="175000"/>
                <a:alpha val="40000"/>
              </a:schemeClr>
            </a:glow>
          </a:effectLst>
        </p:spPr>
        <p:txBody>
          <a:bodyPr/>
          <a:lstStyle/>
          <a:p>
            <a:r>
              <a:rPr lang="en-IN" dirty="0">
                <a:latin typeface="Times New Roman" panose="02020603050405020304" pitchFamily="18" charset="0"/>
                <a:cs typeface="Times New Roman" panose="02020603050405020304" pitchFamily="18" charset="0"/>
              </a:rPr>
              <a:t>Ed Payment</a:t>
            </a:r>
          </a:p>
        </p:txBody>
      </p:sp>
      <p:sp>
        <p:nvSpPr>
          <p:cNvPr id="14" name="Content Placeholder 13">
            <a:extLst>
              <a:ext uri="{FF2B5EF4-FFF2-40B4-BE49-F238E27FC236}">
                <a16:creationId xmlns:a16="http://schemas.microsoft.com/office/drawing/2014/main" id="{5FBE88FB-2B43-FAD9-53BD-49E589D1D11E}"/>
              </a:ext>
            </a:extLst>
          </p:cNvPr>
          <p:cNvSpPr>
            <a:spLocks noGrp="1"/>
          </p:cNvSpPr>
          <p:nvPr>
            <p:ph sz="half" idx="2"/>
          </p:nvPr>
        </p:nvSpPr>
        <p:spPr>
          <a:xfrm>
            <a:off x="788895" y="3030007"/>
            <a:ext cx="4698355" cy="2906179"/>
          </a:xfrm>
          <a:solidFill>
            <a:schemeClr val="bg2"/>
          </a:solidFill>
          <a:ln>
            <a:solidFill>
              <a:schemeClr val="bg1"/>
            </a:solidFill>
          </a:ln>
          <a:effectLst>
            <a:reflection blurRad="6350" stA="52000" endA="300" endPos="35000" dir="5400000" sy="-100000" algn="bl" rotWithShape="0"/>
          </a:effectLst>
        </p:spPr>
        <p:txBody>
          <a:bodyPr>
            <a:normAutofit/>
          </a:bodyPr>
          <a:lstStyle/>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Make Payment</a:t>
            </a: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All Payment</a:t>
            </a: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Particular payment</a:t>
            </a: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Payment info</a:t>
            </a:r>
          </a:p>
        </p:txBody>
      </p:sp>
      <p:sp>
        <p:nvSpPr>
          <p:cNvPr id="15" name="Text Placeholder 14">
            <a:extLst>
              <a:ext uri="{FF2B5EF4-FFF2-40B4-BE49-F238E27FC236}">
                <a16:creationId xmlns:a16="http://schemas.microsoft.com/office/drawing/2014/main" id="{B7759B61-ED69-9F87-A0BA-E4282C27E73F}"/>
              </a:ext>
            </a:extLst>
          </p:cNvPr>
          <p:cNvSpPr>
            <a:spLocks noGrp="1"/>
          </p:cNvSpPr>
          <p:nvPr>
            <p:ph type="body" sz="quarter" idx="3"/>
          </p:nvPr>
        </p:nvSpPr>
        <p:spPr>
          <a:xfrm>
            <a:off x="5820154" y="2241982"/>
            <a:ext cx="4693914" cy="692076"/>
          </a:xfrm>
          <a:solidFill>
            <a:srgbClr val="0070C0"/>
          </a:solidFill>
          <a:effectLst>
            <a:glow rad="228600">
              <a:schemeClr val="accent5">
                <a:satMod val="175000"/>
                <a:alpha val="40000"/>
              </a:schemeClr>
            </a:glow>
          </a:effectLst>
        </p:spPr>
        <p:txBody>
          <a:bodyPr/>
          <a:lstStyle/>
          <a:p>
            <a:r>
              <a:rPr lang="en-IN" dirty="0">
                <a:latin typeface="Times New Roman" panose="02020603050405020304" pitchFamily="18" charset="0"/>
                <a:cs typeface="Times New Roman" panose="02020603050405020304" pitchFamily="18" charset="0"/>
              </a:rPr>
              <a:t>Ed Credential</a:t>
            </a:r>
          </a:p>
        </p:txBody>
      </p:sp>
      <p:sp>
        <p:nvSpPr>
          <p:cNvPr id="16" name="Content Placeholder 15">
            <a:extLst>
              <a:ext uri="{FF2B5EF4-FFF2-40B4-BE49-F238E27FC236}">
                <a16:creationId xmlns:a16="http://schemas.microsoft.com/office/drawing/2014/main" id="{21D4AB2C-AA6F-5D09-F2FB-B7A7CC023CAA}"/>
              </a:ext>
            </a:extLst>
          </p:cNvPr>
          <p:cNvSpPr>
            <a:spLocks noGrp="1"/>
          </p:cNvSpPr>
          <p:nvPr>
            <p:ph sz="quarter" idx="4"/>
          </p:nvPr>
        </p:nvSpPr>
        <p:spPr>
          <a:xfrm>
            <a:off x="5820154" y="3030007"/>
            <a:ext cx="4700059" cy="2906179"/>
          </a:xfrm>
          <a:solidFill>
            <a:schemeClr val="bg2"/>
          </a:solidFill>
          <a:ln>
            <a:solidFill>
              <a:schemeClr val="bg1"/>
            </a:solidFill>
          </a:ln>
          <a:effectLst>
            <a:reflection blurRad="6350" stA="52000" endA="300" endPos="35000" dir="5400000" sy="-100000" algn="bl" rotWithShape="0"/>
          </a:effectLst>
        </p:spPr>
        <p:txBody>
          <a:bodyPr>
            <a:normAutofit/>
          </a:bodyPr>
          <a:lstStyle/>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User Credential</a:t>
            </a:r>
          </a:p>
          <a:p>
            <a:pPr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Modify User Credential</a:t>
            </a: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83E5F6C5-0292-D0D9-64E4-A39A431ED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107586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BCDC8F-00D2-775D-B4B4-52C9C34D35F8}"/>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UML DIAGRAM</a:t>
            </a:r>
          </a:p>
        </p:txBody>
      </p:sp>
      <p:pic>
        <p:nvPicPr>
          <p:cNvPr id="6" name="Picture 5">
            <a:extLst>
              <a:ext uri="{FF2B5EF4-FFF2-40B4-BE49-F238E27FC236}">
                <a16:creationId xmlns:a16="http://schemas.microsoft.com/office/drawing/2014/main" id="{BE76297F-F32F-1209-98CD-06DD2E5DC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523" y="2758307"/>
            <a:ext cx="1038126" cy="1202376"/>
          </a:xfrm>
          <a:prstGeom prst="rect">
            <a:avLst/>
          </a:prstGeom>
        </p:spPr>
      </p:pic>
    </p:spTree>
    <p:extLst>
      <p:ext uri="{BB962C8B-B14F-4D97-AF65-F5344CB8AC3E}">
        <p14:creationId xmlns:p14="http://schemas.microsoft.com/office/powerpoint/2010/main" val="2751007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34EF-C477-0686-52DB-BE06EF4B5B80}"/>
              </a:ext>
            </a:extLst>
          </p:cNvPr>
          <p:cNvSpPr>
            <a:spLocks noGrp="1"/>
          </p:cNvSpPr>
          <p:nvPr>
            <p:ph type="title"/>
          </p:nvPr>
        </p:nvSpPr>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SYSTEM FLOW DIAGRAM</a:t>
            </a:r>
          </a:p>
        </p:txBody>
      </p:sp>
      <p:pic>
        <p:nvPicPr>
          <p:cNvPr id="1032" name="Picture 8">
            <a:extLst>
              <a:ext uri="{FF2B5EF4-FFF2-40B4-BE49-F238E27FC236}">
                <a16:creationId xmlns:a16="http://schemas.microsoft.com/office/drawing/2014/main" id="{1F3CC3D1-50D3-87AB-0365-56B4AACA2C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639" y="2351314"/>
            <a:ext cx="5865962" cy="39992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6259CF0-DD38-D16F-D9E5-44098B77A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pic>
        <p:nvPicPr>
          <p:cNvPr id="2050" name="Picture 2">
            <a:extLst>
              <a:ext uri="{FF2B5EF4-FFF2-40B4-BE49-F238E27FC236}">
                <a16:creationId xmlns:a16="http://schemas.microsoft.com/office/drawing/2014/main" id="{82E792BF-DC97-B11F-01E3-FFAC887BF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401" y="2351313"/>
            <a:ext cx="6005960" cy="39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71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7942-9C5C-D5BF-ADBC-965877B10FAF}"/>
              </a:ext>
            </a:extLst>
          </p:cNvPr>
          <p:cNvSpPr>
            <a:spLocks noGrp="1"/>
          </p:cNvSpPr>
          <p:nvPr>
            <p:ph type="title"/>
          </p:nvPr>
        </p:nvSpPr>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DATA FLOW DIAGRAM</a:t>
            </a:r>
          </a:p>
        </p:txBody>
      </p:sp>
      <p:pic>
        <p:nvPicPr>
          <p:cNvPr id="5" name="Content Placeholder 4">
            <a:extLst>
              <a:ext uri="{FF2B5EF4-FFF2-40B4-BE49-F238E27FC236}">
                <a16:creationId xmlns:a16="http://schemas.microsoft.com/office/drawing/2014/main" id="{A7A0628A-50C4-80AD-E7AB-A548C3DF79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778" t="16376" r="32436" b="15250"/>
          <a:stretch/>
        </p:blipFill>
        <p:spPr>
          <a:xfrm rot="5400000">
            <a:off x="960879" y="1503583"/>
            <a:ext cx="4069584" cy="5805241"/>
          </a:xfrm>
        </p:spPr>
      </p:pic>
      <p:pic>
        <p:nvPicPr>
          <p:cNvPr id="6" name="Picture 5">
            <a:extLst>
              <a:ext uri="{FF2B5EF4-FFF2-40B4-BE49-F238E27FC236}">
                <a16:creationId xmlns:a16="http://schemas.microsoft.com/office/drawing/2014/main" id="{8051A9A8-333B-AD62-6610-F010FD3BD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pic>
        <p:nvPicPr>
          <p:cNvPr id="3" name="Content Placeholder 4">
            <a:extLst>
              <a:ext uri="{FF2B5EF4-FFF2-40B4-BE49-F238E27FC236}">
                <a16:creationId xmlns:a16="http://schemas.microsoft.com/office/drawing/2014/main" id="{AA339A48-2C96-3334-EB47-8582AF214811}"/>
              </a:ext>
            </a:extLst>
          </p:cNvPr>
          <p:cNvPicPr>
            <a:picLocks noChangeAspect="1"/>
          </p:cNvPicPr>
          <p:nvPr/>
        </p:nvPicPr>
        <p:blipFill rotWithShape="1">
          <a:blip r:embed="rId4">
            <a:extLst>
              <a:ext uri="{28A0092B-C50C-407E-A947-70E740481C1C}">
                <a14:useLocalDpi xmlns:a14="http://schemas.microsoft.com/office/drawing/2010/main" val="0"/>
              </a:ext>
            </a:extLst>
          </a:blip>
          <a:srcRect l="16393" r="18215" b="10444"/>
          <a:stretch/>
        </p:blipFill>
        <p:spPr>
          <a:xfrm rot="5400000">
            <a:off x="7015237" y="1357284"/>
            <a:ext cx="4069584" cy="6097840"/>
          </a:xfrm>
          <a:prstGeom prst="rect">
            <a:avLst/>
          </a:prstGeom>
        </p:spPr>
      </p:pic>
    </p:spTree>
    <p:extLst>
      <p:ext uri="{BB962C8B-B14F-4D97-AF65-F5344CB8AC3E}">
        <p14:creationId xmlns:p14="http://schemas.microsoft.com/office/powerpoint/2010/main" val="208474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A27-1274-27AD-9357-9724BD13091A}"/>
              </a:ext>
            </a:extLst>
          </p:cNvPr>
          <p:cNvSpPr>
            <a:spLocks noGrp="1"/>
          </p:cNvSpPr>
          <p:nvPr>
            <p:ph type="title"/>
          </p:nvPr>
        </p:nvSpPr>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DATA FLOW DIAGRAM ~ CON</a:t>
            </a:r>
          </a:p>
        </p:txBody>
      </p:sp>
      <p:pic>
        <p:nvPicPr>
          <p:cNvPr id="7" name="Content Placeholder 4">
            <a:extLst>
              <a:ext uri="{FF2B5EF4-FFF2-40B4-BE49-F238E27FC236}">
                <a16:creationId xmlns:a16="http://schemas.microsoft.com/office/drawing/2014/main" id="{4A224A77-1457-1265-4B58-991E1D6897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37" t="6568" r="33885" b="17055"/>
          <a:stretch/>
        </p:blipFill>
        <p:spPr>
          <a:xfrm rot="5400000">
            <a:off x="990047" y="1770134"/>
            <a:ext cx="3791356" cy="5409691"/>
          </a:xfrm>
        </p:spPr>
      </p:pic>
      <p:pic>
        <p:nvPicPr>
          <p:cNvPr id="6" name="Picture 5">
            <a:extLst>
              <a:ext uri="{FF2B5EF4-FFF2-40B4-BE49-F238E27FC236}">
                <a16:creationId xmlns:a16="http://schemas.microsoft.com/office/drawing/2014/main" id="{F75B68F9-E0BF-27DF-C482-B55F1901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pic>
        <p:nvPicPr>
          <p:cNvPr id="8" name="Content Placeholder 4">
            <a:extLst>
              <a:ext uri="{FF2B5EF4-FFF2-40B4-BE49-F238E27FC236}">
                <a16:creationId xmlns:a16="http://schemas.microsoft.com/office/drawing/2014/main" id="{7CCB488B-69DC-A319-BBF6-A1415F865577}"/>
              </a:ext>
            </a:extLst>
          </p:cNvPr>
          <p:cNvPicPr>
            <a:picLocks noChangeAspect="1"/>
          </p:cNvPicPr>
          <p:nvPr/>
        </p:nvPicPr>
        <p:blipFill rotWithShape="1">
          <a:blip r:embed="rId4">
            <a:extLst>
              <a:ext uri="{28A0092B-C50C-407E-A947-70E740481C1C}">
                <a14:useLocalDpi xmlns:a14="http://schemas.microsoft.com/office/drawing/2010/main" val="0"/>
              </a:ext>
            </a:extLst>
          </a:blip>
          <a:srcRect l="33019" t="14352" r="27821" b="8309"/>
          <a:stretch/>
        </p:blipFill>
        <p:spPr>
          <a:xfrm rot="5400000">
            <a:off x="7023904" y="1293007"/>
            <a:ext cx="3700920" cy="6273511"/>
          </a:xfrm>
          <a:prstGeom prst="rect">
            <a:avLst/>
          </a:prstGeom>
        </p:spPr>
      </p:pic>
    </p:spTree>
    <p:extLst>
      <p:ext uri="{BB962C8B-B14F-4D97-AF65-F5344CB8AC3E}">
        <p14:creationId xmlns:p14="http://schemas.microsoft.com/office/powerpoint/2010/main" val="1832867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8EDB-A1E8-2DCF-30CA-73EE9B357A61}"/>
              </a:ext>
            </a:extLst>
          </p:cNvPr>
          <p:cNvSpPr>
            <a:spLocks noGrp="1"/>
          </p:cNvSpPr>
          <p:nvPr>
            <p:ph type="title"/>
          </p:nvPr>
        </p:nvSpPr>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DATA FLOW DIAGRAM ~ CON</a:t>
            </a:r>
          </a:p>
        </p:txBody>
      </p:sp>
      <p:pic>
        <p:nvPicPr>
          <p:cNvPr id="9" name="Content Placeholder 4">
            <a:extLst>
              <a:ext uri="{FF2B5EF4-FFF2-40B4-BE49-F238E27FC236}">
                <a16:creationId xmlns:a16="http://schemas.microsoft.com/office/drawing/2014/main" id="{555E3E44-7286-C4AA-3DA7-137D4801AB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18" t="10136" r="26078" b="7679"/>
          <a:stretch/>
        </p:blipFill>
        <p:spPr>
          <a:xfrm rot="5400000">
            <a:off x="3411887" y="-568206"/>
            <a:ext cx="4631343" cy="9867482"/>
          </a:xfrm>
          <a:prstGeom prst="rect">
            <a:avLst/>
          </a:prstGeom>
        </p:spPr>
      </p:pic>
      <p:pic>
        <p:nvPicPr>
          <p:cNvPr id="6" name="Picture 5">
            <a:extLst>
              <a:ext uri="{FF2B5EF4-FFF2-40B4-BE49-F238E27FC236}">
                <a16:creationId xmlns:a16="http://schemas.microsoft.com/office/drawing/2014/main" id="{FCA9DA30-CCB7-2A27-3DDF-F755E68E0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4181862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3085-5234-116F-4B63-D8646739FAAC}"/>
              </a:ext>
            </a:extLst>
          </p:cNvPr>
          <p:cNvSpPr>
            <a:spLocks noGrp="1"/>
          </p:cNvSpPr>
          <p:nvPr>
            <p:ph type="title"/>
          </p:nvPr>
        </p:nvSpPr>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ENTITY RELATIONSHIP DIAGRAM</a:t>
            </a:r>
          </a:p>
        </p:txBody>
      </p:sp>
      <p:pic>
        <p:nvPicPr>
          <p:cNvPr id="4" name="Content Placeholder 3">
            <a:extLst>
              <a:ext uri="{FF2B5EF4-FFF2-40B4-BE49-F238E27FC236}">
                <a16:creationId xmlns:a16="http://schemas.microsoft.com/office/drawing/2014/main" id="{4410D219-1F18-C7F1-C759-E77B64C4A5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60" t="4384" r="5317" b="3602"/>
          <a:stretch/>
        </p:blipFill>
        <p:spPr bwMode="auto">
          <a:xfrm>
            <a:off x="803868" y="2009672"/>
            <a:ext cx="10065413" cy="4765844"/>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61BA19F4-B995-CE52-ED68-F843618D7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395460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DAD97-6063-0E09-FB3A-91F072034A27}"/>
              </a:ext>
            </a:extLst>
          </p:cNvPr>
          <p:cNvSpPr>
            <a:spLocks noGrp="1"/>
          </p:cNvSpPr>
          <p:nvPr>
            <p:ph type="title"/>
          </p:nvPr>
        </p:nvSpPr>
        <p:spPr/>
        <p:txBody>
          <a:bodyPr>
            <a:normAutofit/>
          </a:bodyPr>
          <a:lstStyle/>
          <a:p>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SCREENSHOTS WITH VALID DATA [ INPUT / OUTPUT ]</a:t>
            </a:r>
            <a:endParaRPr lang="en-IN"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E11AF2E-C880-CA24-1A79-A421A3BC9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28" y="2758307"/>
            <a:ext cx="1038126" cy="1202376"/>
          </a:xfrm>
          <a:prstGeom prst="rect">
            <a:avLst/>
          </a:prstGeom>
        </p:spPr>
      </p:pic>
    </p:spTree>
    <p:extLst>
      <p:ext uri="{BB962C8B-B14F-4D97-AF65-F5344CB8AC3E}">
        <p14:creationId xmlns:p14="http://schemas.microsoft.com/office/powerpoint/2010/main" val="126600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DFFE17-8E3B-FE1C-D159-A5D1AFED9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3569866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in">
            <a:extLst>
              <a:ext uri="{FF2B5EF4-FFF2-40B4-BE49-F238E27FC236}">
                <a16:creationId xmlns:a16="http://schemas.microsoft.com/office/drawing/2014/main" id="{010A255B-1C43-A7F2-6532-9756CE21F2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698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2AB3-A767-8BB1-336D-BC29FE16515D}"/>
              </a:ext>
            </a:extLst>
          </p:cNvPr>
          <p:cNvSpPr>
            <a:spLocks noGrp="1"/>
          </p:cNvSpPr>
          <p:nvPr>
            <p:ph type="ctrTitle"/>
          </p:nvPr>
        </p:nvSpPr>
        <p:spPr>
          <a:xfrm>
            <a:off x="517583" y="2419906"/>
            <a:ext cx="8169216" cy="1531596"/>
          </a:xfrm>
          <a:effectLst>
            <a:glow rad="228600">
              <a:schemeClr val="accent5">
                <a:satMod val="175000"/>
                <a:alpha val="40000"/>
              </a:schemeClr>
            </a:glow>
          </a:effectLst>
        </p:spPr>
        <p:txBody>
          <a:bodyPr/>
          <a:lstStyle/>
          <a:p>
            <a:r>
              <a:rPr lang="en-IN" sz="3600" b="1" dirty="0">
                <a:solidFill>
                  <a:srgbClr val="FFC000"/>
                </a:solidFill>
                <a:effectLst>
                  <a:glow rad="228600">
                    <a:schemeClr val="accent6">
                      <a:satMod val="175000"/>
                      <a:alpha val="40000"/>
                    </a:schemeClr>
                  </a:glow>
                </a:effectLst>
                <a:latin typeface="Times New Roman" panose="02020603050405020304" pitchFamily="18" charset="0"/>
                <a:cs typeface="Times New Roman" panose="02020603050405020304" pitchFamily="18" charset="0"/>
              </a:rPr>
              <a:t>ENFORCEMENT</a:t>
            </a:r>
            <a:r>
              <a:rPr lang="en-IN" sz="3600" b="1" dirty="0">
                <a:latin typeface="Times New Roman" panose="02020603050405020304" pitchFamily="18" charset="0"/>
                <a:cs typeface="Times New Roman" panose="02020603050405020304" pitchFamily="18" charset="0"/>
              </a:rPr>
              <a:t> </a:t>
            </a:r>
            <a:r>
              <a:rPr lang="en-IN" sz="3600" b="1" dirty="0">
                <a:solidFill>
                  <a:srgbClr val="FF0000"/>
                </a:solidFill>
                <a:effectLst>
                  <a:glow rad="228600">
                    <a:schemeClr val="accent2">
                      <a:satMod val="175000"/>
                      <a:alpha val="40000"/>
                    </a:schemeClr>
                  </a:glow>
                </a:effectLst>
                <a:latin typeface="Times New Roman" panose="02020603050405020304" pitchFamily="18" charset="0"/>
                <a:cs typeface="Times New Roman" panose="02020603050405020304" pitchFamily="18" charset="0"/>
              </a:rPr>
              <a:t>DIRECTORATE</a:t>
            </a:r>
          </a:p>
        </p:txBody>
      </p:sp>
      <p:pic>
        <p:nvPicPr>
          <p:cNvPr id="5" name="Picture 4">
            <a:extLst>
              <a:ext uri="{FF2B5EF4-FFF2-40B4-BE49-F238E27FC236}">
                <a16:creationId xmlns:a16="http://schemas.microsoft.com/office/drawing/2014/main" id="{F7589B1D-6C2A-5F67-65D9-81E7B5C75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0997" y="2644191"/>
            <a:ext cx="1197673" cy="1497092"/>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847678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CE265-0D58-0C90-EA56-4FDAF44A3A2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p:blipFill>
        <p:spPr>
          <a:xfrm>
            <a:off x="0" y="-112144"/>
            <a:ext cx="12192000" cy="6857999"/>
          </a:xfrm>
          <a:prstGeom prst="rect">
            <a:avLst/>
          </a:prstGeom>
        </p:spPr>
      </p:pic>
    </p:spTree>
    <p:extLst>
      <p:ext uri="{BB962C8B-B14F-4D97-AF65-F5344CB8AC3E}">
        <p14:creationId xmlns:p14="http://schemas.microsoft.com/office/powerpoint/2010/main" val="112656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9AF47-09D3-292F-A93D-50FF567427E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1529768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ading page">
            <a:extLst>
              <a:ext uri="{FF2B5EF4-FFF2-40B4-BE49-F238E27FC236}">
                <a16:creationId xmlns:a16="http://schemas.microsoft.com/office/drawing/2014/main" id="{38543C33-8B98-5CA1-9FCA-E95EE618B7A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250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per admin">
            <a:extLst>
              <a:ext uri="{FF2B5EF4-FFF2-40B4-BE49-F238E27FC236}">
                <a16:creationId xmlns:a16="http://schemas.microsoft.com/office/drawing/2014/main" id="{528E460B-4059-3E40-220B-35549C6C12A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2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min manage">
            <a:extLst>
              <a:ext uri="{FF2B5EF4-FFF2-40B4-BE49-F238E27FC236}">
                <a16:creationId xmlns:a16="http://schemas.microsoft.com/office/drawing/2014/main" id="{8517FAE1-B9E5-8AD4-6046-ABAFE039D9C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0915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d2">
            <a:extLst>
              <a:ext uri="{FF2B5EF4-FFF2-40B4-BE49-F238E27FC236}">
                <a16:creationId xmlns:a16="http://schemas.microsoft.com/office/drawing/2014/main" id="{3E20EC70-5D16-80AD-182D-B22261D568F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62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DMIN PRO">
            <a:extLst>
              <a:ext uri="{FF2B5EF4-FFF2-40B4-BE49-F238E27FC236}">
                <a16:creationId xmlns:a16="http://schemas.microsoft.com/office/drawing/2014/main" id="{159544CD-387E-5C0A-A675-D413AF8C7A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729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
            <a:extLst>
              <a:ext uri="{FF2B5EF4-FFF2-40B4-BE49-F238E27FC236}">
                <a16:creationId xmlns:a16="http://schemas.microsoft.com/office/drawing/2014/main" id="{53596119-95D6-3042-9F31-69D27FE4F2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0556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
            <a:extLst>
              <a:ext uri="{FF2B5EF4-FFF2-40B4-BE49-F238E27FC236}">
                <a16:creationId xmlns:a16="http://schemas.microsoft.com/office/drawing/2014/main" id="{C18E88C8-A9AE-736B-0447-5AFBF00041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6859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4-03-10 212822">
            <a:extLst>
              <a:ext uri="{FF2B5EF4-FFF2-40B4-BE49-F238E27FC236}">
                <a16:creationId xmlns:a16="http://schemas.microsoft.com/office/drawing/2014/main" id="{0E3C512F-C920-8251-6571-E7798AB237A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1207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1CB6CA-C0FA-992E-870A-4F962401F021}"/>
              </a:ext>
            </a:extLst>
          </p:cNvPr>
          <p:cNvSpPr>
            <a:spLocks noGrp="1"/>
          </p:cNvSpPr>
          <p:nvPr>
            <p:ph type="title"/>
          </p:nvPr>
        </p:nvSpPr>
        <p:spPr/>
        <p:txBody>
          <a:bodyPr>
            <a:normAutofit/>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1020A32-B234-2FA2-03ED-49DAD5422407}"/>
              </a:ext>
            </a:extLst>
          </p:cNvPr>
          <p:cNvSpPr>
            <a:spLocks noGrp="1"/>
          </p:cNvSpPr>
          <p:nvPr>
            <p:ph idx="1"/>
          </p:nvPr>
        </p:nvSpPr>
        <p:spPr>
          <a:xfrm>
            <a:off x="680321" y="2336873"/>
            <a:ext cx="9613861" cy="4383104"/>
          </a:xfrm>
        </p:spPr>
        <p:txBody>
          <a:bodyPr>
            <a:noAutofit/>
          </a:bodyPr>
          <a:lstStyle/>
          <a:p>
            <a:pPr marL="514350" indent="-285750" algn="just">
              <a:lnSpc>
                <a:spcPct val="100000"/>
              </a:lnSpc>
              <a:spcAft>
                <a:spcPts val="800"/>
              </a:spcAft>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Directorate of Enforcement (Ed) Is A Domestic Law Enforcement Agency And Economic Intelligence Agency Responsible For Enforcing Economic Laws And Fighting Economic Crime In India. It Is Part of The Department of Revenue, Ministry of Finance, Government Of India.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285750" algn="just">
              <a:lnSpc>
                <a:spcPct val="100000"/>
              </a:lnSpc>
              <a:spcAft>
                <a:spcPts val="800"/>
              </a:spcAft>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Origin Of The Ed Goes Back To 1 May 1956, When An "Enforcement Unit" Was Formed, Within The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Department Of Economic Affairs</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For Handling Exchange Control Laws Violations Under The Foreign Exchange Regulation Act, 1947. </a:t>
            </a:r>
          </a:p>
          <a:p>
            <a:pPr marL="514350" indent="-285750" algn="just">
              <a:lnSpc>
                <a:spcPct val="100000"/>
              </a:lnSpc>
              <a:spcAft>
                <a:spcPts val="800"/>
              </a:spcAft>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In 1957, The Unit Was Renamed as The Enforcement Directorate. Main Laws in Ed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Foreign Exchange Management Act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1999 (FEMA),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Prevention of Money Laundering Act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2002 (PMLA),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Fugitive Economic Offenders Act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2018 (FEOA),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Conservation Of Foreign Exchange And Prevention Of Smuggling Activities Act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1974 (COFEPOSA). </a:t>
            </a:r>
          </a:p>
          <a:p>
            <a:pPr marL="514350" indent="-285750" algn="just">
              <a:lnSpc>
                <a:spcPct val="100000"/>
              </a:lnSpc>
              <a:spcAft>
                <a:spcPts val="80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The ENFORCEMENT DEPARTMENT has </a:t>
            </a:r>
            <a:r>
              <a:rPr lang="en-US"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sky-high</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powers </a:t>
            </a:r>
            <a:endParaRPr lang="en-IN"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285750" algn="just">
              <a:lnSpc>
                <a:spcPct val="115000"/>
              </a:lnSpc>
              <a:spcAft>
                <a:spcPts val="800"/>
              </a:spcAft>
              <a:buFont typeface="Wingdings" panose="05000000000000000000" pitchFamily="2" charset="2"/>
              <a:buChar char="Ø"/>
            </a:pP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0DF4F1A-4140-1F88-5CF0-7FE1EE0AE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277990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r">
            <a:extLst>
              <a:ext uri="{FF2B5EF4-FFF2-40B4-BE49-F238E27FC236}">
                <a16:creationId xmlns:a16="http://schemas.microsoft.com/office/drawing/2014/main" id="{0FC2B68C-67D0-667F-8BCF-B7817CFDB60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4164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
            <a:extLst>
              <a:ext uri="{FF2B5EF4-FFF2-40B4-BE49-F238E27FC236}">
                <a16:creationId xmlns:a16="http://schemas.microsoft.com/office/drawing/2014/main" id="{6CEAAE60-EBBC-BBE2-AFE5-01D21767FA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1945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FFI PRO">
            <a:extLst>
              <a:ext uri="{FF2B5EF4-FFF2-40B4-BE49-F238E27FC236}">
                <a16:creationId xmlns:a16="http://schemas.microsoft.com/office/drawing/2014/main" id="{0EDFC3CD-123A-8E47-60C0-16A2DF8263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4014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FF MANAGE">
            <a:extLst>
              <a:ext uri="{FF2B5EF4-FFF2-40B4-BE49-F238E27FC236}">
                <a16:creationId xmlns:a16="http://schemas.microsoft.com/office/drawing/2014/main" id="{740C0362-40F4-21CB-1B1D-79CF434675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0801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YMENTS">
            <a:extLst>
              <a:ext uri="{FF2B5EF4-FFF2-40B4-BE49-F238E27FC236}">
                <a16:creationId xmlns:a16="http://schemas.microsoft.com/office/drawing/2014/main" id="{5D3F96AE-9044-2D56-3524-FEDB45829A4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7279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AOINT">
            <a:extLst>
              <a:ext uri="{FF2B5EF4-FFF2-40B4-BE49-F238E27FC236}">
                <a16:creationId xmlns:a16="http://schemas.microsoft.com/office/drawing/2014/main" id="{96105522-7B2A-78ED-C2EA-B2B697405E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5832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 PRO">
            <a:extLst>
              <a:ext uri="{FF2B5EF4-FFF2-40B4-BE49-F238E27FC236}">
                <a16:creationId xmlns:a16="http://schemas.microsoft.com/office/drawing/2014/main" id="{E3524441-1B5F-98C6-30C8-BE4E6E055D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857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NK USER">
            <a:extLst>
              <a:ext uri="{FF2B5EF4-FFF2-40B4-BE49-F238E27FC236}">
                <a16:creationId xmlns:a16="http://schemas.microsoft.com/office/drawing/2014/main" id="{5C0DC1E2-4122-3DB4-C907-4D039E20587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988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MENT">
            <a:extLst>
              <a:ext uri="{FF2B5EF4-FFF2-40B4-BE49-F238E27FC236}">
                <a16:creationId xmlns:a16="http://schemas.microsoft.com/office/drawing/2014/main" id="{8547CA1F-C8E8-75F1-CCFA-C4E9714DDE4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5969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Y SE">
            <a:extLst>
              <a:ext uri="{FF2B5EF4-FFF2-40B4-BE49-F238E27FC236}">
                <a16:creationId xmlns:a16="http://schemas.microsoft.com/office/drawing/2014/main" id="{DF04C940-0998-31F4-6210-679BA71056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3452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1CB6CA-C0FA-992E-870A-4F962401F021}"/>
              </a:ext>
            </a:extLst>
          </p:cNvPr>
          <p:cNvSpPr>
            <a:spLocks noGrp="1"/>
          </p:cNvSpPr>
          <p:nvPr>
            <p:ph type="title"/>
          </p:nvPr>
        </p:nvSpPr>
        <p:spPr/>
        <p:txBody>
          <a:bodyPr>
            <a:normAutofit/>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ABSTRACT ~ CON</a:t>
            </a:r>
          </a:p>
        </p:txBody>
      </p:sp>
      <p:sp>
        <p:nvSpPr>
          <p:cNvPr id="3" name="Content Placeholder 2">
            <a:extLst>
              <a:ext uri="{FF2B5EF4-FFF2-40B4-BE49-F238E27FC236}">
                <a16:creationId xmlns:a16="http://schemas.microsoft.com/office/drawing/2014/main" id="{11020A32-B234-2FA2-03ED-49DAD5422407}"/>
              </a:ext>
            </a:extLst>
          </p:cNvPr>
          <p:cNvSpPr>
            <a:spLocks noGrp="1"/>
          </p:cNvSpPr>
          <p:nvPr>
            <p:ph idx="1"/>
          </p:nvPr>
        </p:nvSpPr>
        <p:spPr/>
        <p:txBody>
          <a:bodyPr>
            <a:noAutofit/>
          </a:bodyPr>
          <a:lstStyle/>
          <a:p>
            <a:pPr marL="514350" indent="-285750" algn="just">
              <a:lnSpc>
                <a:spcPct val="150000"/>
              </a:lnSpc>
              <a:spcAft>
                <a:spcPts val="80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Key functionalities of the ED-WEB system include user authentication, transaction monitoring, complaint management, and credential management. Through these features, the system enables seamless collaboration between enforcement officers, regulatory authorities, and financial institutions to identify and mitigate risks associated with illicit financial activities.</a:t>
            </a:r>
          </a:p>
          <a:p>
            <a:pPr marL="514350" indent="-285750" algn="just">
              <a:lnSpc>
                <a:spcPct val="150000"/>
              </a:lnSpc>
              <a:spcAft>
                <a:spcPts val="80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The ED-WEB system caters to the diverse needs of enforcement officers, regulatory authorities, and financial institutions, providing them with the tools and resources required to identify, investigate, and prosecute illicit financial activities effectively. By centralizing user transactions, monitoring </a:t>
            </a:r>
            <a:r>
              <a:rPr lang="en-US"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suspicious activities</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facilitating complaint management</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the system empowers enforcement officers to stay ahead of sophisticated financial criminals.</a:t>
            </a:r>
          </a:p>
          <a:p>
            <a:pPr marL="514350" indent="-285750" algn="just">
              <a:lnSpc>
                <a:spcPct val="115000"/>
              </a:lnSpc>
              <a:spcAft>
                <a:spcPts val="800"/>
              </a:spcAft>
              <a:buFont typeface="Wingdings" panose="05000000000000000000" pitchFamily="2" charset="2"/>
              <a:buChar char="Ø"/>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285750" algn="just">
              <a:lnSpc>
                <a:spcPct val="115000"/>
              </a:lnSpc>
              <a:spcAft>
                <a:spcPts val="800"/>
              </a:spcAft>
              <a:buFont typeface="Wingdings" panose="05000000000000000000" pitchFamily="2" charset="2"/>
              <a:buChar char="Ø"/>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0DF4F1A-4140-1F88-5CF0-7FE1EE0AE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3346513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ISTORY">
            <a:extLst>
              <a:ext uri="{FF2B5EF4-FFF2-40B4-BE49-F238E27FC236}">
                <a16:creationId xmlns:a16="http://schemas.microsoft.com/office/drawing/2014/main" id="{182F14AC-3B6D-EE9D-890D-277B4B6DDA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C321D3D-A03B-6FE3-9FBE-F604A1644B6F}"/>
                  </a:ext>
                </a:extLst>
              </p14:cNvPr>
              <p14:cNvContentPartPr/>
              <p14:nvPr/>
            </p14:nvContentPartPr>
            <p14:xfrm>
              <a:off x="5745118" y="5960724"/>
              <a:ext cx="360" cy="360"/>
            </p14:xfrm>
          </p:contentPart>
        </mc:Choice>
        <mc:Fallback xmlns="">
          <p:pic>
            <p:nvPicPr>
              <p:cNvPr id="2" name="Ink 1">
                <a:extLst>
                  <a:ext uri="{FF2B5EF4-FFF2-40B4-BE49-F238E27FC236}">
                    <a16:creationId xmlns:a16="http://schemas.microsoft.com/office/drawing/2014/main" id="{AC321D3D-A03B-6FE3-9FBE-F604A1644B6F}"/>
                  </a:ext>
                </a:extLst>
              </p:cNvPr>
              <p:cNvPicPr/>
              <p:nvPr/>
            </p:nvPicPr>
            <p:blipFill>
              <a:blip r:embed="rId4"/>
              <a:stretch>
                <a:fillRect/>
              </a:stretch>
            </p:blipFill>
            <p:spPr>
              <a:xfrm>
                <a:off x="5736118" y="5952084"/>
                <a:ext cx="18000" cy="18000"/>
              </a:xfrm>
              <a:prstGeom prst="rect">
                <a:avLst/>
              </a:prstGeom>
            </p:spPr>
          </p:pic>
        </mc:Fallback>
      </mc:AlternateContent>
    </p:spTree>
    <p:extLst>
      <p:ext uri="{BB962C8B-B14F-4D97-AF65-F5344CB8AC3E}">
        <p14:creationId xmlns:p14="http://schemas.microsoft.com/office/powerpoint/2010/main" val="89741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 COM">
            <a:extLst>
              <a:ext uri="{FF2B5EF4-FFF2-40B4-BE49-F238E27FC236}">
                <a16:creationId xmlns:a16="http://schemas.microsoft.com/office/drawing/2014/main" id="{AE19217E-B413-B437-5340-7C839BE39D4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613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9157D-CDD0-312D-9405-67BC8F3F45D5}"/>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FINAL WORDS</a:t>
            </a:r>
          </a:p>
        </p:txBody>
      </p:sp>
      <p:pic>
        <p:nvPicPr>
          <p:cNvPr id="4" name="Picture 3">
            <a:extLst>
              <a:ext uri="{FF2B5EF4-FFF2-40B4-BE49-F238E27FC236}">
                <a16:creationId xmlns:a16="http://schemas.microsoft.com/office/drawing/2014/main" id="{71FF1A5F-7FB0-3477-7258-5ADF4E289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2791651"/>
            <a:ext cx="1038126" cy="1202376"/>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414369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FED2F-A8B2-99A3-D29D-1867A8185613}"/>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b="1" dirty="0">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BEF9375D-CBF8-E82D-D460-6A5EF753F632}"/>
              </a:ext>
            </a:extLst>
          </p:cNvPr>
          <p:cNvSpPr>
            <a:spLocks noGrp="1"/>
          </p:cNvSpPr>
          <p:nvPr>
            <p:ph idx="1"/>
          </p:nvPr>
        </p:nvSpPr>
        <p:spPr/>
        <p:txBody>
          <a:bodyPr>
            <a:normAutofit/>
          </a:bodyPr>
          <a:lstStyle/>
          <a:p>
            <a:pPr algn="just">
              <a:buFont typeface="Wingdings" panose="05000000000000000000" pitchFamily="2" charset="2"/>
              <a:buChar char="Ø"/>
            </a:pPr>
            <a:r>
              <a:rPr lang="en-US" sz="2000" b="0" i="0" dirty="0">
                <a:solidFill>
                  <a:srgbClr val="ECECEC"/>
                </a:solidFill>
                <a:effectLst/>
                <a:latin typeface="Times New Roman" panose="02020603050405020304" pitchFamily="18" charset="0"/>
                <a:cs typeface="Times New Roman" panose="02020603050405020304" pitchFamily="18" charset="0"/>
              </a:rPr>
              <a:t>The project's comprehensive approach encompasses advanced data analytics, robust regulatory frameworks, and stringent enforcement measures, enabling us to detect and deter attempts to generate, conceal, or launder illicit funds. By leveraging technology and intelligence-sharing mechanisms, </a:t>
            </a:r>
            <a:r>
              <a:rPr lang="en-US" sz="2000" b="0" i="0" dirty="0">
                <a:effectLst>
                  <a:glow rad="101600">
                    <a:schemeClr val="accent4">
                      <a:alpha val="60000"/>
                    </a:schemeClr>
                  </a:glow>
                </a:effectLst>
                <a:latin typeface="Times New Roman" panose="02020603050405020304" pitchFamily="18" charset="0"/>
                <a:cs typeface="Times New Roman" panose="02020603050405020304" pitchFamily="18" charset="0"/>
              </a:rPr>
              <a:t>we have strengthened our ability to track financial transactions,</a:t>
            </a:r>
            <a:r>
              <a:rPr lang="en-US" sz="2000" b="0" i="0" dirty="0">
                <a:solidFill>
                  <a:srgbClr val="ECECEC"/>
                </a:solidFill>
                <a:effectLst/>
                <a:latin typeface="Times New Roman" panose="02020603050405020304" pitchFamily="18" charset="0"/>
                <a:cs typeface="Times New Roman" panose="02020603050405020304" pitchFamily="18" charset="0"/>
              </a:rPr>
              <a:t> expose </a:t>
            </a:r>
            <a:r>
              <a:rPr lang="en-US" sz="2000" b="0" i="0" dirty="0">
                <a:effectLst>
                  <a:glow rad="101600">
                    <a:schemeClr val="accent4">
                      <a:alpha val="60000"/>
                    </a:schemeClr>
                  </a:glow>
                </a:effectLst>
                <a:latin typeface="Times New Roman" panose="02020603050405020304" pitchFamily="18" charset="0"/>
                <a:cs typeface="Times New Roman" panose="02020603050405020304" pitchFamily="18" charset="0"/>
              </a:rPr>
              <a:t>hidden assets</a:t>
            </a:r>
            <a:r>
              <a:rPr lang="en-US" sz="2000" b="0" i="0" dirty="0">
                <a:solidFill>
                  <a:srgbClr val="ECECEC"/>
                </a:solidFill>
                <a:effectLst/>
                <a:latin typeface="Times New Roman" panose="02020603050405020304" pitchFamily="18" charset="0"/>
                <a:cs typeface="Times New Roman" panose="02020603050405020304" pitchFamily="18" charset="0"/>
              </a:rPr>
              <a:t>, and dismantle criminal networks involved in illicit financial activities</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Looking ahead, we recognize that the </a:t>
            </a:r>
            <a:r>
              <a:rPr lang="en-US" sz="2000" dirty="0">
                <a:effectLst>
                  <a:glow rad="101600">
                    <a:schemeClr val="accent4">
                      <a:alpha val="60000"/>
                    </a:schemeClr>
                  </a:glow>
                </a:effectLst>
                <a:latin typeface="Times New Roman" panose="02020603050405020304" pitchFamily="18" charset="0"/>
                <a:cs typeface="Times New Roman" panose="02020603050405020304" pitchFamily="18" charset="0"/>
              </a:rPr>
              <a:t>fight against black money </a:t>
            </a:r>
            <a:r>
              <a:rPr lang="en-US" sz="2000" dirty="0">
                <a:latin typeface="Times New Roman" panose="02020603050405020304" pitchFamily="18" charset="0"/>
                <a:cs typeface="Times New Roman" panose="02020603050405020304" pitchFamily="18" charset="0"/>
              </a:rPr>
              <a:t>and </a:t>
            </a:r>
            <a:r>
              <a:rPr lang="en-US" sz="2000" dirty="0">
                <a:effectLst>
                  <a:glow rad="101600">
                    <a:schemeClr val="accent4">
                      <a:alpha val="60000"/>
                    </a:schemeClr>
                  </a:glow>
                </a:effectLst>
                <a:latin typeface="Times New Roman" panose="02020603050405020304" pitchFamily="18" charset="0"/>
                <a:cs typeface="Times New Roman" panose="02020603050405020304" pitchFamily="18" charset="0"/>
              </a:rPr>
              <a:t>money laundering </a:t>
            </a:r>
            <a:r>
              <a:rPr lang="en-US" sz="2000" dirty="0">
                <a:latin typeface="Times New Roman" panose="02020603050405020304" pitchFamily="18" charset="0"/>
                <a:cs typeface="Times New Roman" panose="02020603050405020304" pitchFamily="18" charset="0"/>
              </a:rPr>
              <a:t>is an ongoing battle that requires vigilance, adaptability, and international cooperation. As such, we remain steadfast in our commitment to strengthening regulatory frameworks, enhancing cross-border cooperation, and leveraging emerging technologies to stay ahead of </a:t>
            </a:r>
            <a:r>
              <a:rPr lang="en-US" sz="2000" dirty="0">
                <a:effectLst>
                  <a:glow rad="101600">
                    <a:schemeClr val="accent4">
                      <a:alpha val="60000"/>
                    </a:schemeClr>
                  </a:glow>
                </a:effectLst>
                <a:latin typeface="Times New Roman" panose="02020603050405020304" pitchFamily="18" charset="0"/>
                <a:cs typeface="Times New Roman" panose="02020603050405020304" pitchFamily="18" charset="0"/>
              </a:rPr>
              <a:t>sophisticated financial </a:t>
            </a:r>
            <a:r>
              <a:rPr lang="en-US" sz="2000">
                <a:effectLst>
                  <a:glow rad="101600">
                    <a:schemeClr val="accent4">
                      <a:alpha val="60000"/>
                    </a:schemeClr>
                  </a:glow>
                </a:effectLst>
                <a:latin typeface="Times New Roman" panose="02020603050405020304" pitchFamily="18" charset="0"/>
                <a:cs typeface="Times New Roman" panose="02020603050405020304" pitchFamily="18" charset="0"/>
              </a:rPr>
              <a:t>criminals.</a:t>
            </a:r>
            <a:endParaRPr lang="en-US" sz="2000" dirty="0">
              <a:effectLst>
                <a:glow rad="101600">
                  <a:schemeClr val="accent4">
                    <a:alpha val="60000"/>
                  </a:schemeClr>
                </a:glo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56A6C3-F5A4-7F1F-4CFB-DBAD8340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2756984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5D41B-40FD-5AD9-771B-B97552E6A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4194" y="134721"/>
            <a:ext cx="3062380" cy="3546903"/>
          </a:xfrm>
          <a:prstGeom prst="rect">
            <a:avLst/>
          </a:prstGeom>
          <a:effectLst>
            <a:glow rad="228600">
              <a:schemeClr val="accent6">
                <a:satMod val="175000"/>
                <a:alpha val="40000"/>
              </a:schemeClr>
            </a:glow>
          </a:effectLst>
        </p:spPr>
      </p:pic>
      <p:pic>
        <p:nvPicPr>
          <p:cNvPr id="5" name="Picture 4">
            <a:extLst>
              <a:ext uri="{FF2B5EF4-FFF2-40B4-BE49-F238E27FC236}">
                <a16:creationId xmlns:a16="http://schemas.microsoft.com/office/drawing/2014/main" id="{1AE141DF-45EF-1573-3EE3-756F6B62A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761" y="3252481"/>
            <a:ext cx="6940670" cy="2313557"/>
          </a:xfrm>
          <a:prstGeom prst="rect">
            <a:avLst/>
          </a:prstGeom>
          <a:ln>
            <a:noFill/>
          </a:ln>
          <a:effectLst>
            <a:glow rad="228600">
              <a:schemeClr val="accent3">
                <a:satMod val="175000"/>
                <a:alpha val="40000"/>
              </a:schemeClr>
            </a:glow>
            <a:outerShdw blurRad="76200" dir="13500000" sy="23000" kx="1200000" algn="br" rotWithShape="0">
              <a:prstClr val="black">
                <a:alpha val="20000"/>
              </a:prstClr>
            </a:outerShdw>
          </a:effectLst>
        </p:spPr>
      </p:pic>
      <p:sp>
        <p:nvSpPr>
          <p:cNvPr id="7" name="TextBox 6">
            <a:extLst>
              <a:ext uri="{FF2B5EF4-FFF2-40B4-BE49-F238E27FC236}">
                <a16:creationId xmlns:a16="http://schemas.microsoft.com/office/drawing/2014/main" id="{9A8D45A8-E7C5-7588-EE72-3E32E98D05A2}"/>
              </a:ext>
            </a:extLst>
          </p:cNvPr>
          <p:cNvSpPr txBox="1"/>
          <p:nvPr/>
        </p:nvSpPr>
        <p:spPr>
          <a:xfrm>
            <a:off x="304798" y="5250498"/>
            <a:ext cx="4275827" cy="923330"/>
          </a:xfrm>
          <a:prstGeom prst="rect">
            <a:avLst/>
          </a:prstGeom>
          <a:noFill/>
        </p:spPr>
        <p:txBody>
          <a:bodyPr wrap="square" rtlCol="0">
            <a:spAutoFit/>
          </a:bodyPr>
          <a:lstStyle/>
          <a:p>
            <a:pPr algn="ctr"/>
            <a:r>
              <a:rPr lang="en-IN" dirty="0">
                <a:effectLst>
                  <a:glow rad="228600">
                    <a:schemeClr val="accent6">
                      <a:satMod val="175000"/>
                      <a:alpha val="40000"/>
                    </a:schemeClr>
                  </a:glow>
                </a:effectLst>
                <a:latin typeface="Blackadder ITC" panose="04020505051007020D02" pitchFamily="82" charset="0"/>
              </a:rPr>
              <a:t>By</a:t>
            </a:r>
          </a:p>
          <a:p>
            <a:pPr algn="ctr"/>
            <a:endParaRPr lang="en-IN" dirty="0">
              <a:effectLst>
                <a:glow rad="228600">
                  <a:schemeClr val="accent6">
                    <a:satMod val="175000"/>
                    <a:alpha val="40000"/>
                  </a:schemeClr>
                </a:glow>
              </a:effectLst>
              <a:latin typeface="Blackadder ITC" panose="04020505051007020D02" pitchFamily="82" charset="0"/>
            </a:endParaRPr>
          </a:p>
          <a:p>
            <a:r>
              <a:rPr lang="en-IN" dirty="0">
                <a:latin typeface="Times New Roman" panose="02020603050405020304" pitchFamily="18" charset="0"/>
                <a:cs typeface="Times New Roman" panose="02020603050405020304" pitchFamily="18" charset="0"/>
              </a:rPr>
              <a:t>Parasuraman D [23021U18028] [21UCS18]</a:t>
            </a:r>
          </a:p>
        </p:txBody>
      </p:sp>
      <p:sp>
        <p:nvSpPr>
          <p:cNvPr id="8" name="TextBox 7">
            <a:extLst>
              <a:ext uri="{FF2B5EF4-FFF2-40B4-BE49-F238E27FC236}">
                <a16:creationId xmlns:a16="http://schemas.microsoft.com/office/drawing/2014/main" id="{41F61D21-CB79-6820-006E-A15CD05F49B6}"/>
              </a:ext>
            </a:extLst>
          </p:cNvPr>
          <p:cNvSpPr txBox="1"/>
          <p:nvPr/>
        </p:nvSpPr>
        <p:spPr>
          <a:xfrm>
            <a:off x="7306574" y="5759939"/>
            <a:ext cx="5159226" cy="773032"/>
          </a:xfrm>
          <a:prstGeom prst="rect">
            <a:avLst/>
          </a:prstGeom>
          <a:noFill/>
        </p:spPr>
        <p:txBody>
          <a:bodyPr wrap="square">
            <a:spAutoFit/>
          </a:bodyPr>
          <a:lstStyle/>
          <a:p>
            <a:pPr algn="ctr">
              <a:lnSpc>
                <a:spcPct val="107000"/>
              </a:lnSpc>
              <a:spcAft>
                <a:spcPts val="800"/>
              </a:spcAft>
            </a:pPr>
            <a:r>
              <a:rPr lang="en-IN" sz="1800" b="1" dirty="0">
                <a:ln w="6600">
                  <a:solidFill>
                    <a:schemeClr val="accent2"/>
                  </a:solidFill>
                  <a:prstDash val="solid"/>
                </a:ln>
                <a:solidFill>
                  <a:srgbClr val="FFFFFF"/>
                </a:solidFill>
                <a:effectLst>
                  <a:outerShdw dist="38100" dir="2700000" algn="tl" rotWithShape="0">
                    <a:schemeClr val="accent2"/>
                  </a:outerShdw>
                </a:effectLst>
                <a:latin typeface="Lucida Calligraphy" panose="03010101010101010101" pitchFamily="66" charset="0"/>
                <a:ea typeface="Calibri" panose="020F0502020204030204" pitchFamily="34" charset="0"/>
              </a:rPr>
              <a:t>GUIDANCE  OF</a:t>
            </a:r>
            <a:r>
              <a:rPr lang="en-IN" sz="1800" b="1" kern="100" dirty="0">
                <a:ln w="6600">
                  <a:solidFill>
                    <a:schemeClr val="accent2"/>
                  </a:solidFill>
                  <a:prstDash val="solid"/>
                </a:ln>
                <a:solidFill>
                  <a:srgbClr val="FFFFFF"/>
                </a:solidFill>
                <a:effectLst>
                  <a:outerShdw dist="38100" dir="2700000" algn="tl" rotWithShape="0">
                    <a:schemeClr val="accent2"/>
                  </a:outerShdw>
                </a:effectLst>
                <a:latin typeface="Lucida Calligraphy" panose="03010101010101010101" pitchFamily="66" charset="0"/>
                <a:ea typeface="Calibri" panose="020F0502020204030204" pitchFamily="34" charset="0"/>
                <a:cs typeface="Latha" panose="020B0604020202020204" pitchFamily="34" charset="0"/>
              </a:rPr>
              <a:t> </a:t>
            </a:r>
          </a:p>
          <a:p>
            <a:pPr algn="ctr">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Latha" panose="020B0604020202020204" pitchFamily="34" charset="0"/>
              </a:rPr>
              <a:t>Prof</a:t>
            </a:r>
            <a:r>
              <a:rPr lang="en-IN" sz="1800" b="1" kern="100" dirty="0">
                <a:effectLst/>
                <a:latin typeface="Times New Roman" panose="02020603050405020304" pitchFamily="18" charset="0"/>
                <a:ea typeface="Calibri" panose="020F0502020204030204" pitchFamily="34" charset="0"/>
                <a:cs typeface="Latha" panose="020B0604020202020204" pitchFamily="34" charset="0"/>
              </a:rPr>
              <a:t>. A. Mary Asha M.Sc., M.Phil.,</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393640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55E0FD-4192-DD60-4168-F91F7509AB87}"/>
              </a:ext>
            </a:extLst>
          </p:cNvPr>
          <p:cNvSpPr>
            <a:spLocks noGrp="1"/>
          </p:cNvSpPr>
          <p:nvPr>
            <p:ph type="title"/>
          </p:nvPr>
        </p:nvSpPr>
        <p:spPr/>
        <p:txBody>
          <a:bodyPr/>
          <a:lstStyle/>
          <a:p>
            <a:pPr algn="just"/>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44A8D443-DC3D-3B22-442B-7EB7704E235A}"/>
              </a:ext>
            </a:extLst>
          </p:cNvPr>
          <p:cNvSpPr>
            <a:spLocks noGrp="1"/>
          </p:cNvSpPr>
          <p:nvPr>
            <p:ph idx="1"/>
          </p:nvPr>
        </p:nvSpPr>
        <p:spPr/>
        <p:txBody>
          <a:bodyPr/>
          <a:lstStyle/>
          <a:p>
            <a:pPr algn="just">
              <a:lnSpc>
                <a:spcPct val="150000"/>
              </a:lnSpc>
              <a:buFont typeface="Wingdings" panose="05000000000000000000" pitchFamily="2" charset="2"/>
              <a:buChar char="ü"/>
            </a:pPr>
            <a:r>
              <a:rPr lang="en-US" sz="1800" b="0" i="0" u="none" strike="noStrike" baseline="0" dirty="0">
                <a:latin typeface="Times New Roman" panose="02020603050405020304" pitchFamily="18" charset="0"/>
                <a:cs typeface="Times New Roman" panose="02020603050405020304" pitchFamily="18" charset="0"/>
              </a:rPr>
              <a:t>Operating System : Windows 8, 10, 11 ( Or ) Mac ( Or ) Linux</a:t>
            </a:r>
          </a:p>
          <a:p>
            <a:pPr algn="just">
              <a:lnSpc>
                <a:spcPct val="150000"/>
              </a:lnSpc>
              <a:buFont typeface="Wingdings" panose="05000000000000000000" pitchFamily="2" charset="2"/>
              <a:buChar char="ü"/>
            </a:pPr>
            <a:r>
              <a:rPr lang="en-IN" sz="1800" b="0" i="0" u="none" strike="noStrike" baseline="0" dirty="0">
                <a:latin typeface="Times New Roman" panose="02020603050405020304" pitchFamily="18" charset="0"/>
                <a:cs typeface="Times New Roman" panose="02020603050405020304" pitchFamily="18" charset="0"/>
              </a:rPr>
              <a:t>Web Browser : Google Chrome, Mozilla Firefox, Internet Explorer</a:t>
            </a:r>
          </a:p>
          <a:p>
            <a:pPr algn="just">
              <a:lnSpc>
                <a:spcPct val="150000"/>
              </a:lnSpc>
              <a:buFont typeface="Wingdings" panose="05000000000000000000" pitchFamily="2" charset="2"/>
              <a:buChar char="ü"/>
            </a:pPr>
            <a:r>
              <a:rPr lang="fr-FR" sz="1800" b="0" i="0" u="none" strike="noStrike" baseline="0" dirty="0">
                <a:latin typeface="Times New Roman" panose="02020603050405020304" pitchFamily="18" charset="0"/>
                <a:cs typeface="Times New Roman" panose="02020603050405020304" pitchFamily="18" charset="0"/>
              </a:rPr>
              <a:t>Drivers : Java Runtime Environnement, </a:t>
            </a:r>
            <a:r>
              <a:rPr lang="en-IN" sz="1800" b="0" i="0" u="none" strike="noStrike" baseline="0" dirty="0">
                <a:latin typeface="Times New Roman" panose="02020603050405020304" pitchFamily="18" charset="0"/>
                <a:cs typeface="Times New Roman" panose="02020603050405020304" pitchFamily="18" charset="0"/>
              </a:rPr>
              <a:t>Node.js</a:t>
            </a:r>
          </a:p>
          <a:p>
            <a:pPr algn="just">
              <a:lnSpc>
                <a:spcPct val="150000"/>
              </a:lnSpc>
              <a:buFont typeface="Wingdings" panose="05000000000000000000" pitchFamily="2" charset="2"/>
              <a:buChar char="ü"/>
            </a:pPr>
            <a:r>
              <a:rPr lang="en-IN" sz="1800" b="0" i="0" u="none" strike="noStrike" baseline="0" dirty="0">
                <a:latin typeface="Times New Roman" panose="02020603050405020304" pitchFamily="18" charset="0"/>
                <a:cs typeface="Times New Roman" panose="02020603050405020304" pitchFamily="18" charset="0"/>
              </a:rPr>
              <a:t>IDE : IntelliJ Idea, Visual Studio Code</a:t>
            </a:r>
          </a:p>
          <a:p>
            <a:pPr algn="just">
              <a:lnSpc>
                <a:spcPct val="150000"/>
              </a:lnSpc>
              <a:buFont typeface="Wingdings" panose="05000000000000000000" pitchFamily="2" charset="2"/>
              <a:buChar char="ü"/>
            </a:pPr>
            <a:r>
              <a:rPr lang="en-IN" sz="1800" b="0" i="0" u="none" strike="noStrike" baseline="0" dirty="0">
                <a:latin typeface="Times New Roman" panose="02020603050405020304" pitchFamily="18" charset="0"/>
                <a:cs typeface="Times New Roman" panose="02020603050405020304" pitchFamily="18" charset="0"/>
              </a:rPr>
              <a:t>Java, Angular, MySQL</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0E9DC5-2725-68AF-E7A7-099A119A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2026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AEC7-E27A-09CD-3208-0CE860A68A6D}"/>
              </a:ext>
            </a:extLst>
          </p:cNvPr>
          <p:cNvSpPr>
            <a:spLocks noGrp="1"/>
          </p:cNvSpPr>
          <p:nvPr>
            <p:ph type="title"/>
          </p:nvPr>
        </p:nvSpPr>
        <p:spPr/>
        <p:txBody>
          <a:bodyPr>
            <a:normAutofit/>
          </a:bodyPr>
          <a:lstStyle/>
          <a:p>
            <a:r>
              <a:rPr lang="en-IN" b="1" i="0" u="none" strike="noStrike"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HARDWARE REQUIREMENTS</a:t>
            </a:r>
            <a:endPar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AF780D-6185-1965-72C0-818FCE8D7E9C}"/>
              </a:ext>
            </a:extLst>
          </p:cNvPr>
          <p:cNvSpPr>
            <a:spLocks noGrp="1"/>
          </p:cNvSpPr>
          <p:nvPr>
            <p:ph idx="1"/>
          </p:nvPr>
        </p:nvSpPr>
        <p:spPr>
          <a:xfrm>
            <a:off x="680322" y="2336873"/>
            <a:ext cx="9283188" cy="3580848"/>
          </a:xfrm>
          <a:ln>
            <a:noFill/>
          </a:ln>
        </p:spPr>
        <p:txBody>
          <a:bodyPr/>
          <a:lstStyle/>
          <a:p>
            <a:pPr algn="just">
              <a:lnSpc>
                <a:spcPct val="150000"/>
              </a:lnSpc>
              <a:buFont typeface="Wingdings" panose="05000000000000000000" pitchFamily="2" charset="2"/>
              <a:buChar char="ü"/>
            </a:pPr>
            <a:r>
              <a:rPr lang="en-IN" sz="1800" b="0" i="0" u="none" strike="noStrike" baseline="0" dirty="0">
                <a:latin typeface="Times New Roman" panose="02020603050405020304" pitchFamily="18" charset="0"/>
                <a:cs typeface="Times New Roman" panose="02020603050405020304" pitchFamily="18" charset="0"/>
              </a:rPr>
              <a:t>Processors : Intel (I5, I7, I9) , AMD</a:t>
            </a:r>
          </a:p>
          <a:p>
            <a:pPr algn="just">
              <a:lnSpc>
                <a:spcPct val="150000"/>
              </a:lnSpc>
              <a:buFont typeface="Wingdings" panose="05000000000000000000" pitchFamily="2" charset="2"/>
              <a:buChar char="ü"/>
            </a:pPr>
            <a:r>
              <a:rPr lang="en-US" sz="1800" b="0" i="0" u="none" strike="noStrike" baseline="0" dirty="0">
                <a:latin typeface="Times New Roman" panose="02020603050405020304" pitchFamily="18" charset="0"/>
                <a:cs typeface="Times New Roman" panose="02020603050405020304" pitchFamily="18" charset="0"/>
              </a:rPr>
              <a:t>Memory (Ram) : 4GB, 8GB, 16GB</a:t>
            </a:r>
          </a:p>
          <a:p>
            <a:pPr algn="just">
              <a:lnSpc>
                <a:spcPct val="150000"/>
              </a:lnSpc>
              <a:buFont typeface="Wingdings" panose="05000000000000000000" pitchFamily="2" charset="2"/>
              <a:buChar char="ü"/>
            </a:pPr>
            <a:r>
              <a:rPr lang="en-IN" sz="1800" b="0" i="0" u="none" strike="noStrike" baseline="0" dirty="0">
                <a:latin typeface="Times New Roman" panose="02020603050405020304" pitchFamily="18" charset="0"/>
                <a:cs typeface="Times New Roman" panose="02020603050405020304" pitchFamily="18" charset="0"/>
              </a:rPr>
              <a:t>Storage : 256 Gb SSD For Faster Or HDD</a:t>
            </a:r>
          </a:p>
          <a:p>
            <a:pPr algn="just">
              <a:lnSpc>
                <a:spcPct val="150000"/>
              </a:lnSpc>
              <a:buFont typeface="Wingdings" panose="05000000000000000000" pitchFamily="2" charset="2"/>
              <a:buChar char="ü"/>
            </a:pPr>
            <a:r>
              <a:rPr lang="en-US" sz="1800" b="0" i="0" u="none" strike="noStrike" baseline="0" dirty="0">
                <a:latin typeface="Times New Roman" panose="02020603050405020304" pitchFamily="18" charset="0"/>
                <a:cs typeface="Times New Roman" panose="02020603050405020304" pitchFamily="18" charset="0"/>
              </a:rPr>
              <a:t>Network Interface : Ethernet Or Wi-Fi</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C23E102-8C53-575A-6AEA-97F0C3443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2247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56E5-4AB3-0C84-4A3C-3063984525EC}"/>
              </a:ext>
            </a:extLst>
          </p:cNvPr>
          <p:cNvSpPr>
            <a:spLocks noGrp="1"/>
          </p:cNvSpPr>
          <p:nvPr>
            <p:ph type="title"/>
          </p:nvPr>
        </p:nvSpPr>
        <p:spPr>
          <a:xfrm>
            <a:off x="611310" y="782371"/>
            <a:ext cx="9613861" cy="1080938"/>
          </a:xfrm>
          <a:effectLst>
            <a:glow rad="63500">
              <a:schemeClr val="accent6">
                <a:satMod val="175000"/>
                <a:alpha val="40000"/>
              </a:schemeClr>
            </a:glow>
          </a:effectLst>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600CED56-C2F6-7699-3F4B-80C4DA976620}"/>
              </a:ext>
            </a:extLst>
          </p:cNvPr>
          <p:cNvSpPr>
            <a:spLocks noGrp="1"/>
          </p:cNvSpPr>
          <p:nvPr>
            <p:ph idx="1"/>
          </p:nvPr>
        </p:nvSpPr>
        <p:spPr/>
        <p:txBody>
          <a:bodyPr>
            <a:normAutofit/>
          </a:bodyPr>
          <a:lstStyle/>
          <a:p>
            <a:pPr algn="just">
              <a:lnSpc>
                <a:spcPct val="150000"/>
              </a:lnSpc>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After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Getting Information Through the Informer</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They Took Action So That Some Money Transaction Are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Not Know</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Because the Informer Does Not Know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The Secret Transaction </a:t>
            </a:r>
          </a:p>
          <a:p>
            <a:pPr algn="just">
              <a:lnSpc>
                <a:spcPct val="150000"/>
              </a:lnSpc>
              <a:buFont typeface="Wingdings" panose="05000000000000000000" pitchFamily="2" charset="2"/>
              <a:buChar char="Ø"/>
            </a:pPr>
            <a:endParaRPr lang="en-IN" sz="1800" kern="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So, ED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Miss Illegal Transaction</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also chance to escape that accused and evidence, </a:t>
            </a:r>
            <a:r>
              <a:rPr lang="en-IN" sz="1800" kern="0" dirty="0">
                <a:latin typeface="Times New Roman" panose="02020603050405020304" pitchFamily="18" charset="0"/>
                <a:ea typeface="Calibri" panose="020F0502020204030204" pitchFamily="34" charset="0"/>
                <a:cs typeface="Times New Roman" panose="02020603050405020304" pitchFamily="18" charset="0"/>
              </a:rPr>
              <a:t>and it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need more time to take action</a:t>
            </a:r>
            <a:r>
              <a:rPr lang="en-IN" sz="1800" kern="0" dirty="0">
                <a:latin typeface="Times New Roman" panose="02020603050405020304" pitchFamily="18" charset="0"/>
                <a:ea typeface="Calibri" panose="020F0502020204030204" pitchFamily="34" charset="0"/>
                <a:cs typeface="Times New Roman" panose="02020603050405020304" pitchFamily="18" charset="0"/>
              </a:rPr>
              <a:t> against the accused or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difficult to collect the evidence </a:t>
            </a:r>
            <a:r>
              <a:rPr lang="en-IN" sz="1800" kern="0" dirty="0">
                <a:latin typeface="Times New Roman" panose="02020603050405020304" pitchFamily="18" charset="0"/>
                <a:ea typeface="Calibri" panose="020F0502020204030204" pitchFamily="34" charset="0"/>
                <a:cs typeface="Times New Roman" panose="02020603050405020304" pitchFamily="18" charset="0"/>
              </a:rPr>
              <a:t>against accused.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Officer know th</a:t>
            </a:r>
            <a:r>
              <a:rPr lang="en-IN" sz="1800" kern="0" dirty="0">
                <a:latin typeface="Times New Roman" panose="02020603050405020304" pitchFamily="18" charset="0"/>
                <a:ea typeface="Calibri" panose="020F0502020204030204" pitchFamily="34" charset="0"/>
                <a:cs typeface="Times New Roman" panose="02020603050405020304" pitchFamily="18" charset="0"/>
              </a:rPr>
              <a:t>e transaction after a days, a weeks, a month, or a year. </a:t>
            </a:r>
          </a:p>
        </p:txBody>
      </p:sp>
      <p:pic>
        <p:nvPicPr>
          <p:cNvPr id="4" name="Picture 3">
            <a:extLst>
              <a:ext uri="{FF2B5EF4-FFF2-40B4-BE49-F238E27FC236}">
                <a16:creationId xmlns:a16="http://schemas.microsoft.com/office/drawing/2014/main" id="{203FC9BC-D487-E8CA-8DFD-C181FE60C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40832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27A2-B687-8A43-DE13-E74B74096E76}"/>
              </a:ext>
            </a:extLst>
          </p:cNvPr>
          <p:cNvSpPr>
            <a:spLocks noGrp="1"/>
          </p:cNvSpPr>
          <p:nvPr>
            <p:ph type="title"/>
          </p:nvPr>
        </p:nvSpPr>
        <p:spPr>
          <a:ln>
            <a:noFill/>
          </a:ln>
          <a:effectLst/>
        </p:spPr>
        <p:txBody>
          <a:bodyPr/>
          <a:lstStyle/>
          <a:p>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04535BF3-1FA4-1647-1070-F924C1C646C5}"/>
              </a:ext>
            </a:extLst>
          </p:cNvPr>
          <p:cNvSpPr>
            <a:spLocks noGrp="1"/>
          </p:cNvSpPr>
          <p:nvPr>
            <p:ph idx="1"/>
          </p:nvPr>
        </p:nvSpPr>
        <p:spPr/>
        <p:txBody>
          <a:bodyPr/>
          <a:lstStyle/>
          <a:p>
            <a:pPr algn="just">
              <a:lnSpc>
                <a:spcPct val="150000"/>
              </a:lnSpc>
              <a:buFont typeface="Wingdings" panose="05000000000000000000" pitchFamily="2" charset="2"/>
              <a:buChar char="Ø"/>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Proposed Ed Website Can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Monitor or Record Every Transaction</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If the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Transaction Have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Any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Illegal Money</a:t>
            </a:r>
            <a:r>
              <a:rPr lang="en-IN" sz="1800" kern="0" dirty="0">
                <a:latin typeface="Times New Roman" panose="02020603050405020304" pitchFamily="18" charset="0"/>
                <a:ea typeface="Calibri" panose="020F0502020204030204" pitchFamily="34" charset="0"/>
                <a:cs typeface="Times New Roman" panose="02020603050405020304" pitchFamily="18" charset="0"/>
              </a:rPr>
              <a:t>,</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Ed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Take Action Against the Person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which mean sender and receiver. </a:t>
            </a:r>
          </a:p>
          <a:p>
            <a:pPr algn="just">
              <a:lnSpc>
                <a:spcPct val="150000"/>
              </a:lnSpc>
              <a:buFont typeface="Wingdings" panose="05000000000000000000" pitchFamily="2" charset="2"/>
              <a:buChar char="Ø"/>
            </a:pPr>
            <a:endParaRPr lang="en-IN" sz="1800" kern="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Font typeface="Wingdings" panose="05000000000000000000" pitchFamily="2" charset="2"/>
              <a:buChar char="Ø"/>
            </a:pPr>
            <a:r>
              <a:rPr lang="en-IN" sz="1800" kern="0" dirty="0">
                <a:latin typeface="Times New Roman" panose="02020603050405020304" pitchFamily="18"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The Web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Does Not Miss Any Illegal Transaction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So the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Accused</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Does Not Escape, Also It Report the Officer Profile at The Time Of Transaction, So It </a:t>
            </a:r>
            <a:r>
              <a:rPr lang="en-IN" sz="1800" kern="0" dirty="0">
                <a:effectLst>
                  <a:glow rad="101600">
                    <a:schemeClr val="accent4">
                      <a:alpha val="60000"/>
                    </a:schemeClr>
                  </a:glow>
                </a:effectLst>
                <a:latin typeface="Times New Roman" panose="02020603050405020304" pitchFamily="18" charset="0"/>
                <a:ea typeface="Calibri" panose="020F0502020204030204" pitchFamily="34" charset="0"/>
                <a:cs typeface="Times New Roman" panose="02020603050405020304" pitchFamily="18" charset="0"/>
              </a:rPr>
              <a:t>Does Not Take The More Time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To Know The Info About Transaction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68D6A3F-706D-0656-5C89-4DBA9D5CD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281" y="660933"/>
            <a:ext cx="1038126" cy="1202376"/>
          </a:xfrm>
          <a:prstGeom prst="rect">
            <a:avLst/>
          </a:prstGeom>
        </p:spPr>
      </p:pic>
    </p:spTree>
    <p:extLst>
      <p:ext uri="{BB962C8B-B14F-4D97-AF65-F5344CB8AC3E}">
        <p14:creationId xmlns:p14="http://schemas.microsoft.com/office/powerpoint/2010/main" val="180032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4753-3C08-761C-A98E-52972A57550F}"/>
              </a:ext>
            </a:extLst>
          </p:cNvPr>
          <p:cNvSpPr>
            <a:spLocks noGrp="1"/>
          </p:cNvSpPr>
          <p:nvPr>
            <p:ph type="title"/>
          </p:nvPr>
        </p:nvSpPr>
        <p:spPr/>
        <p:txBody>
          <a:bodyPr>
            <a:normAutofit/>
          </a:bodyPr>
          <a:lstStyle/>
          <a:p>
            <a:r>
              <a:rPr lang="en-IN" b="1" i="0" u="none" strike="noStrike"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MODULES</a:t>
            </a:r>
            <a:endParaRPr lang="en-IN"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395EEB9C-3001-B87C-3652-66F827277AA0}"/>
              </a:ext>
            </a:extLst>
          </p:cNvPr>
          <p:cNvSpPr>
            <a:spLocks noGrp="1"/>
          </p:cNvSpPr>
          <p:nvPr>
            <p:ph type="body" idx="1"/>
          </p:nvPr>
        </p:nvSpPr>
        <p:spPr>
          <a:solidFill>
            <a:srgbClr val="0070C0"/>
          </a:solidFill>
          <a:effectLst>
            <a:glow rad="228600">
              <a:schemeClr val="accent5">
                <a:satMod val="175000"/>
                <a:alpha val="40000"/>
              </a:schemeClr>
            </a:glow>
          </a:effectLst>
        </p:spPr>
        <p:txBody>
          <a:bodyPr/>
          <a:lstStyle/>
          <a:p>
            <a:r>
              <a:rPr lang="en-IN" dirty="0"/>
              <a:t>Ed User	</a:t>
            </a:r>
          </a:p>
        </p:txBody>
      </p:sp>
      <p:sp>
        <p:nvSpPr>
          <p:cNvPr id="13" name="Text Placeholder 12">
            <a:extLst>
              <a:ext uri="{FF2B5EF4-FFF2-40B4-BE49-F238E27FC236}">
                <a16:creationId xmlns:a16="http://schemas.microsoft.com/office/drawing/2014/main" id="{746AE24C-E546-11FA-31D9-3F647B8FEE5D}"/>
              </a:ext>
            </a:extLst>
          </p:cNvPr>
          <p:cNvSpPr>
            <a:spLocks noGrp="1"/>
          </p:cNvSpPr>
          <p:nvPr>
            <p:ph type="body" sz="half" idx="15"/>
          </p:nvPr>
        </p:nvSpPr>
        <p:spPr>
          <a:xfrm>
            <a:off x="680322" y="3022673"/>
            <a:ext cx="3049702" cy="3082099"/>
          </a:xfrm>
          <a:solidFill>
            <a:schemeClr val="bg2"/>
          </a:solidFill>
          <a:ln>
            <a:solidFill>
              <a:schemeClr val="bg1">
                <a:lumMod val="95000"/>
                <a:lumOff val="5000"/>
              </a:schemeClr>
            </a:solidFill>
          </a:ln>
          <a:effectLst>
            <a:reflection blurRad="6350" stA="52000" endA="300" endPos="35000" dir="5400000" sy="-100000" algn="bl" rotWithShape="0"/>
          </a:effectLst>
        </p:spPr>
        <p:txBody>
          <a:bodyPr>
            <a:noAutofit/>
          </a:bodyPr>
          <a:lstStyle/>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Login</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Sign Up</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Profile</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Bank Info</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Make Payment to other</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History of Transaction</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View Complaints if Transaction is Illegal </a:t>
            </a:r>
          </a:p>
        </p:txBody>
      </p:sp>
      <p:sp>
        <p:nvSpPr>
          <p:cNvPr id="11" name="Text Placeholder 10">
            <a:extLst>
              <a:ext uri="{FF2B5EF4-FFF2-40B4-BE49-F238E27FC236}">
                <a16:creationId xmlns:a16="http://schemas.microsoft.com/office/drawing/2014/main" id="{789A261C-BE19-B970-037D-98C7D0DFC374}"/>
              </a:ext>
            </a:extLst>
          </p:cNvPr>
          <p:cNvSpPr>
            <a:spLocks noGrp="1"/>
          </p:cNvSpPr>
          <p:nvPr>
            <p:ph type="body" sz="quarter" idx="3"/>
          </p:nvPr>
        </p:nvSpPr>
        <p:spPr>
          <a:solidFill>
            <a:srgbClr val="0070C0"/>
          </a:solidFill>
          <a:effectLst>
            <a:glow rad="228600">
              <a:schemeClr val="accent5">
                <a:satMod val="175000"/>
                <a:alpha val="40000"/>
              </a:schemeClr>
            </a:glow>
          </a:effectLst>
        </p:spPr>
        <p:txBody>
          <a:bodyPr/>
          <a:lstStyle/>
          <a:p>
            <a:r>
              <a:rPr lang="en-IN" dirty="0"/>
              <a:t>Ed Officer</a:t>
            </a:r>
          </a:p>
        </p:txBody>
      </p:sp>
      <p:sp>
        <p:nvSpPr>
          <p:cNvPr id="14" name="Text Placeholder 13">
            <a:extLst>
              <a:ext uri="{FF2B5EF4-FFF2-40B4-BE49-F238E27FC236}">
                <a16:creationId xmlns:a16="http://schemas.microsoft.com/office/drawing/2014/main" id="{49FD1029-E979-8BCF-2025-E6704FAF08DF}"/>
              </a:ext>
            </a:extLst>
          </p:cNvPr>
          <p:cNvSpPr>
            <a:spLocks noGrp="1"/>
          </p:cNvSpPr>
          <p:nvPr>
            <p:ph type="body" sz="half" idx="16"/>
          </p:nvPr>
        </p:nvSpPr>
        <p:spPr>
          <a:xfrm>
            <a:off x="3945470" y="3022673"/>
            <a:ext cx="3063240" cy="3082099"/>
          </a:xfrm>
          <a:solidFill>
            <a:schemeClr val="bg2"/>
          </a:solidFill>
          <a:ln>
            <a:solidFill>
              <a:schemeClr val="bg1">
                <a:lumMod val="95000"/>
                <a:lumOff val="5000"/>
              </a:schemeClr>
            </a:solidFill>
          </a:ln>
          <a:effectLst>
            <a:reflection blurRad="6350" stA="52000" endA="300" endPos="35000" dir="5400000" sy="-100000" algn="bl" rotWithShape="0"/>
          </a:effectLst>
        </p:spPr>
        <p:txBody>
          <a:bodyPr>
            <a:noAutofit/>
          </a:bodyPr>
          <a:lstStyle/>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Login </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Manage User &amp; Officer</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Manage User &amp; Officer Credentials</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Monitor User Payment </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Raise Complaint if is Illegal</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Revoke Complaint if User Prove the Transaction is legal</a:t>
            </a:r>
          </a:p>
        </p:txBody>
      </p:sp>
      <p:sp>
        <p:nvSpPr>
          <p:cNvPr id="12" name="Text Placeholder 11">
            <a:extLst>
              <a:ext uri="{FF2B5EF4-FFF2-40B4-BE49-F238E27FC236}">
                <a16:creationId xmlns:a16="http://schemas.microsoft.com/office/drawing/2014/main" id="{6C5D3327-45F0-1DE9-D439-8A467CE3AF31}"/>
              </a:ext>
            </a:extLst>
          </p:cNvPr>
          <p:cNvSpPr>
            <a:spLocks noGrp="1"/>
          </p:cNvSpPr>
          <p:nvPr>
            <p:ph type="body" sz="quarter" idx="13"/>
          </p:nvPr>
        </p:nvSpPr>
        <p:spPr>
          <a:solidFill>
            <a:srgbClr val="0070C0"/>
          </a:solidFill>
          <a:effectLst>
            <a:glow rad="228600">
              <a:schemeClr val="accent5">
                <a:satMod val="175000"/>
                <a:alpha val="40000"/>
              </a:schemeClr>
            </a:glow>
          </a:effectLst>
        </p:spPr>
        <p:txBody>
          <a:bodyPr/>
          <a:lstStyle/>
          <a:p>
            <a:r>
              <a:rPr lang="en-IN" dirty="0"/>
              <a:t>Ed Admin</a:t>
            </a:r>
          </a:p>
        </p:txBody>
      </p:sp>
      <p:sp>
        <p:nvSpPr>
          <p:cNvPr id="15" name="Text Placeholder 14">
            <a:extLst>
              <a:ext uri="{FF2B5EF4-FFF2-40B4-BE49-F238E27FC236}">
                <a16:creationId xmlns:a16="http://schemas.microsoft.com/office/drawing/2014/main" id="{31D1FC15-EDF6-8DC1-3CFC-B998E6922CB1}"/>
              </a:ext>
            </a:extLst>
          </p:cNvPr>
          <p:cNvSpPr>
            <a:spLocks noGrp="1"/>
          </p:cNvSpPr>
          <p:nvPr>
            <p:ph type="body" sz="half" idx="17"/>
          </p:nvPr>
        </p:nvSpPr>
        <p:spPr>
          <a:solidFill>
            <a:schemeClr val="bg2"/>
          </a:solidFill>
          <a:ln>
            <a:solidFill>
              <a:schemeClr val="bg1"/>
            </a:solidFill>
          </a:ln>
          <a:effectLst>
            <a:reflection blurRad="6350" stA="52000" endA="300" endPos="35000" dir="5400000" sy="-100000" algn="bl" rotWithShape="0"/>
          </a:effectLst>
        </p:spPr>
        <p:txBody>
          <a:bodyPr>
            <a:normAutofit/>
          </a:bodyPr>
          <a:lstStyle/>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Login</a:t>
            </a:r>
          </a:p>
          <a:p>
            <a:pPr marL="285750" indent="-285750" algn="just">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Manage All User [ User, Officer, Admin, Credentials, Roles ]</a:t>
            </a:r>
          </a:p>
          <a:p>
            <a:pPr algn="just"/>
            <a:r>
              <a:rPr lang="en-IN" sz="18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F5C578DF-908B-AB46-371C-B1F34AC28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7907" y="678185"/>
            <a:ext cx="1038126" cy="1202376"/>
          </a:xfrm>
          <a:prstGeom prst="rect">
            <a:avLst/>
          </a:prstGeom>
        </p:spPr>
      </p:pic>
    </p:spTree>
    <p:extLst>
      <p:ext uri="{BB962C8B-B14F-4D97-AF65-F5344CB8AC3E}">
        <p14:creationId xmlns:p14="http://schemas.microsoft.com/office/powerpoint/2010/main" val="1889786427"/>
      </p:ext>
    </p:extLst>
  </p:cSld>
  <p:clrMapOvr>
    <a:masterClrMapping/>
  </p:clrMapOvr>
</p:sld>
</file>

<file path=ppt/theme/theme1.xml><?xml version="1.0" encoding="utf-8"?>
<a:theme xmlns:a="http://schemas.openxmlformats.org/drawingml/2006/main" name="Berli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1324</TotalTime>
  <Words>845</Words>
  <Application>Microsoft Office PowerPoint</Application>
  <PresentationFormat>Widescreen</PresentationFormat>
  <Paragraphs>82</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Bauhaus 93</vt:lpstr>
      <vt:lpstr>Blackadder ITC</vt:lpstr>
      <vt:lpstr>Calibri</vt:lpstr>
      <vt:lpstr>Lucida Calligraphy</vt:lpstr>
      <vt:lpstr>Times New Roman</vt:lpstr>
      <vt:lpstr>Trebuchet MS</vt:lpstr>
      <vt:lpstr>Wingdings</vt:lpstr>
      <vt:lpstr>Berlin</vt:lpstr>
      <vt:lpstr>PowerPoint Presentation</vt:lpstr>
      <vt:lpstr>ENFORCEMENT DIRECTORATE</vt:lpstr>
      <vt:lpstr>ABSTRACT</vt:lpstr>
      <vt:lpstr>ABSTRACT ~ CON</vt:lpstr>
      <vt:lpstr>SOFTWARE REQUIREMENTS</vt:lpstr>
      <vt:lpstr>HARDWARE REQUIREMENTS</vt:lpstr>
      <vt:lpstr>EXISTING SYSTEM</vt:lpstr>
      <vt:lpstr>PROPOSED SYSTEM</vt:lpstr>
      <vt:lpstr>MODULES</vt:lpstr>
      <vt:lpstr>MODULES</vt:lpstr>
      <vt:lpstr>UML DIAGRAM</vt:lpstr>
      <vt:lpstr>SYSTEM FLOW DIAGRAM</vt:lpstr>
      <vt:lpstr>DATA FLOW DIAGRAM</vt:lpstr>
      <vt:lpstr>DATA FLOW DIAGRAM ~ CON</vt:lpstr>
      <vt:lpstr>DATA FLOW DIAGRAM ~ CON</vt:lpstr>
      <vt:lpstr>ENTITY RELATIONSHIP DIAGRAM</vt:lpstr>
      <vt:lpstr>SCREENSHOTS WITH VALID DATA [ INPUT / OUTPUT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WORDS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parasu</dc:creator>
  <cp:lastModifiedBy>vishnu parasu</cp:lastModifiedBy>
  <cp:revision>93</cp:revision>
  <dcterms:created xsi:type="dcterms:W3CDTF">2024-01-07T15:17:23Z</dcterms:created>
  <dcterms:modified xsi:type="dcterms:W3CDTF">2024-04-01T13:41:14Z</dcterms:modified>
</cp:coreProperties>
</file>